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4"/>
  </p:notesMasterIdLst>
  <p:sldIdLst>
    <p:sldId id="259" r:id="rId2"/>
    <p:sldId id="261" r:id="rId3"/>
    <p:sldId id="262" r:id="rId4"/>
    <p:sldId id="263" r:id="rId5"/>
    <p:sldId id="264" r:id="rId6"/>
    <p:sldId id="275" r:id="rId7"/>
    <p:sldId id="266" r:id="rId8"/>
    <p:sldId id="267" r:id="rId9"/>
    <p:sldId id="268" r:id="rId10"/>
    <p:sldId id="269" r:id="rId11"/>
    <p:sldId id="270" r:id="rId12"/>
    <p:sldId id="260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179" autoAdjust="0"/>
  </p:normalViewPr>
  <p:slideViewPr>
    <p:cSldViewPr snapToGrid="0">
      <p:cViewPr>
        <p:scale>
          <a:sx n="70" d="100"/>
          <a:sy n="70" d="100"/>
        </p:scale>
        <p:origin x="-130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35D10-D0C4-4258-91CB-B5B72F532CD4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B1881-EF8D-4A5E-946A-C8DBBDF32F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12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Bla </a:t>
            </a:r>
            <a:r>
              <a:rPr lang="it-IT" smtClean="0"/>
              <a:t>bla bla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22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B353-6E46-46F8-8326-9647AEA317F0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83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C19B0-3F6D-4EB5-80CB-E38103DBEBCD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258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941-A317-48B3-914E-A260221A288C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38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088D-C5A6-4A05-BF29-BC5B83E99695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512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3B9C-0620-4109-B7E6-CBCB756EBAEA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99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4CDA-4D41-4A70-82B9-29FAEA379A56}" type="datetime1">
              <a:rPr lang="it-IT" smtClean="0"/>
              <a:t>15/03/2016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27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D2FF3-5883-48A2-9E6D-05D6FEE66A4D}" type="datetime1">
              <a:rPr lang="it-IT" smtClean="0"/>
              <a:t>15/03/2016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69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FAF2-B4C8-4209-8859-4B6D05F7AC1B}" type="datetime1">
              <a:rPr lang="it-IT" smtClean="0"/>
              <a:t>15/03/2016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48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A04A-256F-425F-A253-BED1EB615807}" type="datetime1">
              <a:rPr lang="it-IT" smtClean="0"/>
              <a:t>15/03/2016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102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79FDC60-8969-4D31-B68F-66B5722B71E9}" type="datetime1">
              <a:rPr lang="it-IT" smtClean="0"/>
              <a:t>15/03/2016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71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2C408-1BF2-448A-84F6-C5EA77BD3B9B}" type="datetime1">
              <a:rPr lang="it-IT" smtClean="0"/>
              <a:t>15/03/2016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948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1A3471-48F4-461C-B618-D22F29B687B2}" type="datetime1">
              <a:rPr lang="it-IT" smtClean="0"/>
              <a:t>15/03/2016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DFE7D9-2B0E-4254-A206-30F4C7D2A94F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6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pierleoni@ccpb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3" y="6459786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schemeClr val="bg1"/>
                </a:solidFill>
              </a:rPr>
              <a:t>CCPB - Viale Masini 36 </a:t>
            </a:r>
            <a:r>
              <a:rPr lang="it-IT" sz="1200" dirty="0" smtClean="0">
                <a:solidFill>
                  <a:schemeClr val="bg1"/>
                </a:solidFill>
              </a:rPr>
              <a:t>Bologna - </a:t>
            </a:r>
            <a:r>
              <a:rPr lang="it-IT" sz="1200" dirty="0">
                <a:solidFill>
                  <a:schemeClr val="bg1"/>
                </a:solidFill>
              </a:rPr>
              <a:t>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1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42076" y="1753261"/>
            <a:ext cx="8079474" cy="4572000"/>
          </a:xfrm>
        </p:spPr>
        <p:txBody>
          <a:bodyPr>
            <a:normAutofit fontScale="4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it-IT" sz="4200" dirty="0">
                <a:solidFill>
                  <a:srgbClr val="0070C0"/>
                </a:solidFill>
                <a:latin typeface="Trebuchet MS" panose="020B0603020202020204" pitchFamily="34" charset="0"/>
              </a:rPr>
              <a:t>La Certificazione della </a:t>
            </a:r>
            <a:r>
              <a:rPr lang="it-IT" sz="42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Biodiversità </a:t>
            </a:r>
            <a:r>
              <a:rPr lang="it-IT" sz="4200" dirty="0">
                <a:solidFill>
                  <a:srgbClr val="0070C0"/>
                </a:solidFill>
                <a:latin typeface="Trebuchet MS" panose="020B0603020202020204" pitchFamily="34" charset="0"/>
              </a:rPr>
              <a:t>negli Ecosistemi </a:t>
            </a:r>
            <a:r>
              <a:rPr lang="it-IT" sz="42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Agricoli</a:t>
            </a:r>
          </a:p>
          <a:p>
            <a:pPr algn="ctr">
              <a:lnSpc>
                <a:spcPct val="120000"/>
              </a:lnSpc>
            </a:pPr>
            <a:r>
              <a:rPr lang="it-IT" sz="10100" dirty="0">
                <a:solidFill>
                  <a:srgbClr val="0070C0"/>
                </a:solidFill>
                <a:latin typeface="Trebuchet MS" panose="020B0603020202020204" pitchFamily="34" charset="0"/>
              </a:rPr>
              <a:t>“La gestione della biodiversità in agricoltura biologica”</a:t>
            </a:r>
            <a:endParaRPr lang="en-US" sz="10100" dirty="0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it-IT" sz="5900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DAVIDE PIERLEONI</a:t>
            </a:r>
            <a:endParaRPr lang="it-IT" sz="3800" dirty="0" smtClean="0">
              <a:latin typeface="Trebuchet MS" panose="020B0603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it-IT" sz="2400" b="1" i="1" dirty="0" smtClean="0">
              <a:latin typeface="Trebuchet MS" panose="020B0603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it-IT" sz="2400" b="1" i="1" dirty="0">
              <a:latin typeface="Trebuchet MS" panose="020B0603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it-IT" sz="2400" b="1" i="1" dirty="0" smtClean="0">
                <a:latin typeface="Trebuchet MS" panose="020B0603020202020204" pitchFamily="34" charset="0"/>
              </a:rPr>
              <a:t>Ostra, 16 marzo 2016</a:t>
            </a:r>
            <a:endParaRPr lang="it-IT" sz="2400" b="1" i="1" dirty="0" smtClean="0">
              <a:latin typeface="Trebuchet MS" panose="020B0603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it-IT" sz="2400" b="1" i="1" dirty="0" smtClean="0">
                <a:latin typeface="Trebuchet MS" panose="020B0603020202020204" pitchFamily="34" charset="0"/>
              </a:rPr>
              <a:t> </a:t>
            </a:r>
            <a:r>
              <a:rPr lang="it-IT" sz="2400" b="1" i="1" dirty="0">
                <a:latin typeface="Trebuchet MS" panose="020B0603020202020204" pitchFamily="34" charset="0"/>
              </a:rPr>
              <a:t>Teatro Comunale “La Vittoria”</a:t>
            </a:r>
            <a:endParaRPr lang="it-IT" sz="2400" b="1" i="1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39" y="4148918"/>
            <a:ext cx="1988234" cy="201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7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4000" dirty="0" smtClean="0"/>
              <a:t>Tecniche </a:t>
            </a:r>
            <a:r>
              <a:rPr lang="it-IT" sz="4000" dirty="0"/>
              <a:t>di lavorazione del </a:t>
            </a:r>
            <a:r>
              <a:rPr lang="it-IT" sz="4000" dirty="0" smtClean="0"/>
              <a:t>terreno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Sostituzione dell’aratura con discissura, ripuntatura o altre tecniche che non rivoltino gli strati del terreno perché questo danneggia la biodiversità oltre a creare fenomeni di perdita della sostanza organica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Utilizzo di trattrici dotate di pneumatici ad impronta maggiorata che diminuiscano la pressione esercitata sul suolo affinché si preservi aria all’interno della struttura fisica del suolo</a:t>
            </a:r>
          </a:p>
          <a:p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4000" dirty="0"/>
              <a:t>P</a:t>
            </a:r>
            <a:r>
              <a:rPr lang="it-IT" sz="4000" dirty="0" smtClean="0"/>
              <a:t>ratiche colturali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Sovescio dei residui vegetali della coltura principale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Colture intercalari (</a:t>
            </a:r>
            <a:r>
              <a:rPr lang="it-IT" sz="2400" i="1" dirty="0" smtClean="0"/>
              <a:t>cover </a:t>
            </a:r>
            <a:r>
              <a:rPr lang="it-IT" sz="2400" i="1" dirty="0" err="1" smtClean="0"/>
              <a:t>crops</a:t>
            </a:r>
            <a:r>
              <a:rPr lang="it-IT" sz="2400" i="1" dirty="0" smtClean="0"/>
              <a:t> e/o catch </a:t>
            </a:r>
            <a:r>
              <a:rPr lang="it-IT" sz="2400" i="1" dirty="0" err="1" smtClean="0"/>
              <a:t>crops</a:t>
            </a:r>
            <a:r>
              <a:rPr lang="it-IT" sz="2400" dirty="0" smtClean="0"/>
              <a:t>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Pacciamatura con materiale vegetale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Inerbimento permanente a crescita controllata (sfalcio o trinciatura in momenti appropriati)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la protezione dei nemici </a:t>
            </a:r>
            <a:r>
              <a:rPr lang="it-IT" sz="2400" dirty="0" smtClean="0"/>
              <a:t>naturali (rifugi, nidi, ……)</a:t>
            </a:r>
            <a:endParaRPr 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3" y="6459786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schemeClr val="bg1"/>
                </a:solidFill>
              </a:rPr>
              <a:t>CCPB - Viale Masini 36 </a:t>
            </a:r>
            <a:r>
              <a:rPr lang="it-IT" sz="1200" dirty="0" smtClean="0">
                <a:solidFill>
                  <a:schemeClr val="bg1"/>
                </a:solidFill>
              </a:rPr>
              <a:t>Bologna - </a:t>
            </a:r>
            <a:r>
              <a:rPr lang="it-IT" sz="1200" dirty="0">
                <a:solidFill>
                  <a:schemeClr val="bg1"/>
                </a:solidFill>
              </a:rPr>
              <a:t>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12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087" y="1868422"/>
            <a:ext cx="8065827" cy="4022725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200000"/>
              </a:lnSpc>
            </a:pPr>
            <a:r>
              <a:rPr lang="it-IT" sz="51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Grazie della vostra attenzione</a:t>
            </a:r>
          </a:p>
          <a:p>
            <a:pPr algn="ctr">
              <a:lnSpc>
                <a:spcPct val="200000"/>
              </a:lnSpc>
            </a:pPr>
            <a:r>
              <a:rPr lang="it-IT" sz="28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Davide Pierleoni</a:t>
            </a:r>
          </a:p>
          <a:p>
            <a:pPr algn="ctr">
              <a:lnSpc>
                <a:spcPct val="200000"/>
              </a:lnSpc>
            </a:pPr>
            <a:r>
              <a:rPr lang="it-IT" sz="2100" dirty="0" smtClean="0">
                <a:latin typeface="Trebuchet MS" panose="020B0603020202020204" pitchFamily="34" charset="0"/>
                <a:hlinkClick r:id="rId3"/>
              </a:rPr>
              <a:t>dpierleoni@ccpb.it</a:t>
            </a:r>
            <a:endParaRPr lang="it-IT" sz="2100" dirty="0" smtClean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41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REGOLAMENTO (CE) N. 834/2007 DEL CONSIGLIO del 28 giugno 2007 relativo alla produzione biologica e all’etichettatura dei prodotti biologici e che abroga il regolamento (CEE) n. 2092/91</a:t>
            </a:r>
          </a:p>
          <a:p>
            <a:pPr algn="just"/>
            <a:r>
              <a:rPr lang="it-IT" dirty="0"/>
              <a:t>Considerando n°1</a:t>
            </a:r>
          </a:p>
          <a:p>
            <a:pPr algn="just"/>
            <a:r>
              <a:rPr lang="it-IT" i="1" dirty="0"/>
              <a:t>La produzione biologica è un sistema globale di gestione dell’azienda agricola e di produzione agroalimentare basato sull’interazione tra le migliori pratiche ambientali, </a:t>
            </a:r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alto livello di biodiversità</a:t>
            </a:r>
            <a:r>
              <a:rPr lang="it-IT" i="1" dirty="0"/>
              <a:t>, la salvaguardia delle risorse naturali, l’applicazione di criteri rigorosi in materia di benessere degli animali e una produzione confacente alle preferenze di taluni consumatori per prodotti ottenuti con sostanze e procedimenti naturali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0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200" dirty="0"/>
              <a:t>Articolo </a:t>
            </a:r>
            <a:r>
              <a:rPr lang="it-IT" sz="2200" dirty="0" smtClean="0"/>
              <a:t>5 - </a:t>
            </a:r>
            <a:r>
              <a:rPr lang="it-IT" sz="2200" b="1" dirty="0" smtClean="0"/>
              <a:t>Principi </a:t>
            </a:r>
            <a:r>
              <a:rPr lang="it-IT" sz="2200" b="1" dirty="0"/>
              <a:t>specifici </a:t>
            </a:r>
            <a:r>
              <a:rPr lang="it-IT" sz="2200" dirty="0"/>
              <a:t>applicabili all’agricoltura</a:t>
            </a:r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2200" dirty="0" smtClean="0"/>
              <a:t>L’agricoltura </a:t>
            </a:r>
            <a:r>
              <a:rPr lang="it-IT" sz="2200" dirty="0"/>
              <a:t>biologica si basa sui seguenti principi specifici:</a:t>
            </a:r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2200" dirty="0"/>
              <a:t>a) </a:t>
            </a:r>
            <a:r>
              <a:rPr lang="it-IT" sz="2200" u="sng" dirty="0"/>
              <a:t>mantenere e potenziare la vita e la fertilità naturale del suolo, </a:t>
            </a:r>
            <a:r>
              <a:rPr lang="it-IT" sz="2200" u="sng" dirty="0" smtClean="0"/>
              <a:t>la stabilità </a:t>
            </a:r>
            <a:r>
              <a:rPr lang="it-IT" sz="2200" u="sng" dirty="0"/>
              <a:t>del suolo e la sua biodiversità</a:t>
            </a:r>
            <a:r>
              <a:rPr lang="it-IT" sz="2200" dirty="0" smtClean="0"/>
              <a:t>,</a:t>
            </a:r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endParaRPr lang="it-IT" sz="2200" dirty="0" smtClean="0"/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dirty="0"/>
              <a:t>f) tutelare la salute delle piante mediante misure profilattiche, quali la scelta di specie appropriate e di varietà resistenti ai parassiti e alle malattie vegetali, appropriate rotazioni delle colture, metodi meccanici e fisici e protezione dei nemici naturali dei parassiti;</a:t>
            </a:r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2200" dirty="0" smtClean="0"/>
              <a:t>n</a:t>
            </a:r>
            <a:r>
              <a:rPr lang="it-IT" sz="2200" dirty="0"/>
              <a:t>) mantenere per la produzione da acquacoltura la</a:t>
            </a:r>
            <a:r>
              <a:rPr lang="it-IT" sz="2200" u="sng" dirty="0"/>
              <a:t> biodiversità degli ecosistemi acquatici naturali</a:t>
            </a:r>
            <a:r>
              <a:rPr lang="it-IT" sz="2200" dirty="0"/>
              <a:t>, la salute dell’ambiente acquatico nel </a:t>
            </a:r>
            <a:r>
              <a:rPr lang="it-IT" sz="2200" dirty="0" smtClean="0"/>
              <a:t>tempo </a:t>
            </a:r>
            <a:r>
              <a:rPr lang="it-IT" sz="2200" dirty="0"/>
              <a:t>e la qualità degli ecosistemi acquatici e terrestri circostanti</a:t>
            </a:r>
            <a:r>
              <a:rPr lang="it-IT" sz="2200" dirty="0" smtClean="0"/>
              <a:t>;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3</a:t>
            </a:fld>
            <a:endParaRPr lang="it-IT"/>
          </a:p>
        </p:txBody>
      </p:sp>
      <p:sp>
        <p:nvSpPr>
          <p:cNvPr id="6" name="Stella a 8 punte 5"/>
          <p:cNvSpPr/>
          <p:nvPr/>
        </p:nvSpPr>
        <p:spPr>
          <a:xfrm>
            <a:off x="6332563" y="2647666"/>
            <a:ext cx="1473958" cy="1187356"/>
          </a:xfrm>
          <a:prstGeom prst="star8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70C0"/>
                </a:solidFill>
              </a:rPr>
              <a:t>Focus sul SUOLO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Articolo </a:t>
            </a:r>
            <a:r>
              <a:rPr lang="it-IT" sz="2400" dirty="0" smtClean="0"/>
              <a:t>12 - </a:t>
            </a:r>
            <a:r>
              <a:rPr lang="it-IT" sz="2400" b="1" dirty="0" smtClean="0"/>
              <a:t>Norme </a:t>
            </a:r>
            <a:r>
              <a:rPr lang="it-IT" sz="2400" b="1" dirty="0"/>
              <a:t>di produzione vegetale</a:t>
            </a:r>
          </a:p>
          <a:p>
            <a:pPr algn="just"/>
            <a:r>
              <a:rPr lang="it-IT" sz="2400" dirty="0"/>
              <a:t>1. Oltre alle norme generali di produzione agricola di cui </a:t>
            </a:r>
            <a:r>
              <a:rPr lang="it-IT" sz="2400" dirty="0" smtClean="0"/>
              <a:t>all’articolo 11</a:t>
            </a:r>
            <a:r>
              <a:rPr lang="it-IT" sz="2400" dirty="0"/>
              <a:t>, le seguenti norme si applicano alla produzione biologica vegetale:</a:t>
            </a:r>
          </a:p>
          <a:p>
            <a:pPr algn="just"/>
            <a:r>
              <a:rPr lang="it-IT" sz="2400" dirty="0"/>
              <a:t>a) la produzione biologica vegetale impiega tecniche di lavorazione </a:t>
            </a:r>
            <a:r>
              <a:rPr lang="it-IT" sz="2400" dirty="0" smtClean="0"/>
              <a:t>del terreno </a:t>
            </a:r>
            <a:r>
              <a:rPr lang="it-IT" sz="2400" dirty="0"/>
              <a:t>e pratiche colturali atte a salvaguardare o ad aumentare il contenuto di materia organica del suolo, </a:t>
            </a:r>
            <a:r>
              <a:rPr lang="it-IT" sz="2400" u="sng" dirty="0"/>
              <a:t>ad accrescere la stabilità </a:t>
            </a:r>
            <a:r>
              <a:rPr lang="it-IT" sz="2400" u="sng" dirty="0" smtClean="0"/>
              <a:t>del suolo </a:t>
            </a:r>
            <a:r>
              <a:rPr lang="it-IT" sz="2400" u="sng" dirty="0"/>
              <a:t>e la sua biodiversità</a:t>
            </a:r>
            <a:r>
              <a:rPr lang="it-IT" sz="2400" dirty="0"/>
              <a:t>, nonché a prevenire la compattazione e l’erosione del suolo;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4</a:t>
            </a:fld>
            <a:endParaRPr lang="it-IT"/>
          </a:p>
        </p:txBody>
      </p:sp>
      <p:sp>
        <p:nvSpPr>
          <p:cNvPr id="6" name="Stella a 8 punte 5"/>
          <p:cNvSpPr/>
          <p:nvPr/>
        </p:nvSpPr>
        <p:spPr>
          <a:xfrm>
            <a:off x="6905769" y="5145206"/>
            <a:ext cx="1473958" cy="1187356"/>
          </a:xfrm>
          <a:prstGeom prst="star8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70C0"/>
                </a:solidFill>
              </a:rPr>
              <a:t>Focus sul SUOLO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3500" dirty="0" smtClean="0"/>
              <a:t>CRITICHE AL LEGISLATORE COMUNITARIO</a:t>
            </a:r>
            <a:endParaRPr lang="it-IT" dirty="0" smtClean="0"/>
          </a:p>
          <a:p>
            <a:pPr algn="just"/>
            <a:r>
              <a:rPr lang="it-IT" dirty="0" smtClean="0"/>
              <a:t>dopo </a:t>
            </a:r>
            <a:r>
              <a:rPr lang="it-IT" dirty="0"/>
              <a:t>i </a:t>
            </a:r>
            <a:r>
              <a:rPr lang="it-IT" dirty="0" smtClean="0"/>
              <a:t>principi generali e specifici …nulla si dice in più in </a:t>
            </a:r>
            <a:r>
              <a:rPr lang="it-IT" dirty="0"/>
              <a:t>termini di requisiti </a:t>
            </a:r>
            <a:r>
              <a:rPr lang="it-IT" dirty="0" smtClean="0"/>
              <a:t>tecnici</a:t>
            </a:r>
            <a:endParaRPr lang="it-IT" dirty="0"/>
          </a:p>
          <a:p>
            <a:pPr algn="just"/>
            <a:r>
              <a:rPr lang="it-IT" dirty="0"/>
              <a:t>mancano </a:t>
            </a:r>
            <a:r>
              <a:rPr lang="it-IT" b="1" u="sng" dirty="0"/>
              <a:t>strumenti di misura</a:t>
            </a:r>
            <a:r>
              <a:rPr lang="it-IT" dirty="0"/>
              <a:t> della biodiversità in assenza dei quali è impossibile  stabilire se la biodiversità sia stata mantenuta o </a:t>
            </a:r>
            <a:r>
              <a:rPr lang="it-IT" dirty="0" smtClean="0"/>
              <a:t>accresciuta; per questo motivo è importante capire la proposta CCPB srl e uno standard di certificazione parallelo ma complementare al BIO che permetta di misurare la performance dell’azienda agricola biologica</a:t>
            </a:r>
            <a:endParaRPr lang="it-IT" dirty="0"/>
          </a:p>
          <a:p>
            <a:pPr algn="just"/>
            <a:r>
              <a:rPr lang="it-IT" dirty="0"/>
              <a:t>notare che il regolamento parla di </a:t>
            </a:r>
            <a:r>
              <a:rPr lang="it-IT" b="1" u="sng" dirty="0"/>
              <a:t>biodiversità solo </a:t>
            </a:r>
            <a:r>
              <a:rPr lang="it-IT" b="1" u="sng" dirty="0" smtClean="0"/>
              <a:t>in relazione al suolo</a:t>
            </a:r>
          </a:p>
          <a:p>
            <a:pPr algn="just"/>
            <a:r>
              <a:rPr lang="it-IT" dirty="0" smtClean="0"/>
              <a:t>Mentre sarebbe </a:t>
            </a:r>
            <a:r>
              <a:rPr lang="it-IT" dirty="0"/>
              <a:t>più corretto </a:t>
            </a:r>
            <a:r>
              <a:rPr lang="it-IT" dirty="0" smtClean="0"/>
              <a:t>parlare di </a:t>
            </a:r>
            <a:r>
              <a:rPr lang="it-IT" b="1" u="sng" dirty="0"/>
              <a:t>biodiversità dei territori </a:t>
            </a:r>
            <a:r>
              <a:rPr lang="it-IT" b="1" u="sng" dirty="0" smtClean="0"/>
              <a:t>agricoli </a:t>
            </a:r>
            <a:r>
              <a:rPr lang="it-IT" dirty="0" smtClean="0"/>
              <a:t>ed includere la </a:t>
            </a:r>
            <a:r>
              <a:rPr lang="it-IT" dirty="0"/>
              <a:t>biodiversità </a:t>
            </a:r>
            <a:r>
              <a:rPr lang="it-IT" dirty="0" smtClean="0"/>
              <a:t>del soprassuolo (specie vegetali e varietà, specie animali e razze; insetti, aracnidi, uccelli….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245660" y="1845734"/>
            <a:ext cx="8611737" cy="402336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it-IT" sz="3200" dirty="0" smtClean="0"/>
              <a:t>La </a:t>
            </a:r>
            <a:r>
              <a:rPr lang="it-IT" sz="3200" dirty="0"/>
              <a:t>necessità di salvaguardare i </a:t>
            </a:r>
            <a:r>
              <a:rPr lang="it-IT" sz="3200" b="1" u="sng" dirty="0"/>
              <a:t>beni pubblici ambientali </a:t>
            </a:r>
            <a:r>
              <a:rPr lang="it-IT" sz="3200" dirty="0"/>
              <a:t>(la biodiversità, il paesaggio, la qualità dell’aria, dell’acqua e del suolo, la stabilità climatica, la riduzione dei gas serra e l’immagazzinamento del carbonio, la protezione del terreno </a:t>
            </a:r>
            <a:r>
              <a:rPr lang="it-IT" sz="3200" dirty="0" smtClean="0"/>
              <a:t>dall’erosione….) ha portato ad una nuova Politica Agricola Comunitaria che produce effetti sulle aziende agricole a partire dal 1° gennaio 2014</a:t>
            </a:r>
            <a:endParaRPr lang="it-IT" sz="3200" dirty="0"/>
          </a:p>
          <a:p>
            <a:pPr algn="ctr"/>
            <a:r>
              <a:rPr lang="it-IT" sz="8400" dirty="0" err="1" smtClean="0"/>
              <a:t>Greening</a:t>
            </a:r>
            <a:r>
              <a:rPr lang="it-IT" sz="3800" dirty="0" smtClean="0"/>
              <a:t>        0       </a:t>
            </a:r>
            <a:r>
              <a:rPr lang="it-IT" sz="8400" dirty="0"/>
              <a:t>inverdimento</a:t>
            </a:r>
          </a:p>
          <a:p>
            <a:pPr algn="ctr"/>
            <a:r>
              <a:rPr lang="it-IT" sz="4200" dirty="0" smtClean="0"/>
              <a:t>Nuovi obblighi per le aziende agricole CONVENZIONALI</a:t>
            </a:r>
          </a:p>
          <a:p>
            <a:pPr algn="ctr"/>
            <a:r>
              <a:rPr lang="it-IT" sz="4600" dirty="0" smtClean="0">
                <a:solidFill>
                  <a:srgbClr val="0070C0"/>
                </a:solidFill>
              </a:rPr>
              <a:t>1)- rotazioni     2)- diversificazione delle colture    3)- aree </a:t>
            </a:r>
            <a:r>
              <a:rPr lang="it-IT" sz="4600" dirty="0">
                <a:solidFill>
                  <a:srgbClr val="0070C0"/>
                </a:solidFill>
              </a:rPr>
              <a:t>di interesse </a:t>
            </a:r>
            <a:r>
              <a:rPr lang="it-IT" sz="4600" dirty="0" smtClean="0">
                <a:solidFill>
                  <a:srgbClr val="0070C0"/>
                </a:solidFill>
              </a:rPr>
              <a:t>ecologico</a:t>
            </a:r>
          </a:p>
          <a:p>
            <a:endParaRPr lang="it-IT" sz="4200" dirty="0" smtClean="0"/>
          </a:p>
          <a:p>
            <a:pPr algn="ctr"/>
            <a:r>
              <a:rPr lang="it-IT" sz="5900" dirty="0" smtClean="0"/>
              <a:t>LE AZIENDE BIOLOGICHE NON DEVONO APPLICARE GLI OBBLIGHI DERIVANTI DAL GREENING PERCHE’ SI INTENDONO AUTOMATICAMENTE </a:t>
            </a:r>
            <a:r>
              <a:rPr lang="it-IT" sz="5900" dirty="0" smtClean="0"/>
              <a:t>ASSOLTI</a:t>
            </a:r>
          </a:p>
          <a:p>
            <a:pPr algn="ctr"/>
            <a:r>
              <a:rPr lang="it-IT" sz="5900" dirty="0" smtClean="0"/>
              <a:t>molte </a:t>
            </a:r>
            <a:r>
              <a:rPr lang="it-IT" sz="5900" dirty="0" smtClean="0"/>
              <a:t>aziende si convertono anche per questo!!!</a:t>
            </a:r>
            <a:endParaRPr lang="it-IT" sz="42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0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sz="4000" dirty="0" smtClean="0"/>
              <a:t>Rotazioni in Agricoltura Biologica</a:t>
            </a:r>
          </a:p>
          <a:p>
            <a:pPr algn="just"/>
            <a:r>
              <a:rPr lang="it-IT" dirty="0"/>
              <a:t>Articolo </a:t>
            </a:r>
            <a:r>
              <a:rPr lang="it-IT" dirty="0" smtClean="0"/>
              <a:t>3  Produzione vegetale</a:t>
            </a:r>
            <a:endParaRPr lang="it-IT" dirty="0"/>
          </a:p>
          <a:p>
            <a:pPr algn="just"/>
            <a:r>
              <a:rPr lang="it-IT" dirty="0" smtClean="0"/>
              <a:t>Norme </a:t>
            </a:r>
            <a:r>
              <a:rPr lang="it-IT" dirty="0"/>
              <a:t>di produzione vegetale - Art. 12) del Reg. (CE) n. 834/2007</a:t>
            </a:r>
          </a:p>
          <a:p>
            <a:pPr algn="just"/>
            <a:r>
              <a:rPr lang="it-IT" dirty="0"/>
              <a:t>Nel rispetto dei principi agronomici riferiti all'art 12, paragrafo 1, lettera b) e g) del Reg. CE n</a:t>
            </a:r>
            <a:r>
              <a:rPr lang="it-IT" dirty="0" smtClean="0"/>
              <a:t>. 834/07 </a:t>
            </a:r>
            <a:r>
              <a:rPr lang="it-IT" dirty="0"/>
              <a:t>la fertilità del suolo e la prevenzione delle malattie è mantenuta mediante il </a:t>
            </a:r>
            <a:r>
              <a:rPr lang="it-IT" b="1" u="sng" dirty="0"/>
              <a:t>succedersi </a:t>
            </a:r>
            <a:r>
              <a:rPr lang="it-IT" b="1" u="sng" dirty="0" smtClean="0"/>
              <a:t>nel tempo </a:t>
            </a:r>
            <a:r>
              <a:rPr lang="it-IT" b="1" u="sng" dirty="0"/>
              <a:t>della coltivazione di specie vegetali differenti sullo stesso appezzamento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In caso di colture seminative, orticole non specializzate e specializzate, sia in pieno campo che </a:t>
            </a:r>
            <a:r>
              <a:rPr lang="it-IT" dirty="0" smtClean="0"/>
              <a:t>in ambiente </a:t>
            </a:r>
            <a:r>
              <a:rPr lang="it-IT" dirty="0"/>
              <a:t>protetto, la medesima specie è coltivata sulla stessa superficie solo dopo </a:t>
            </a:r>
            <a:r>
              <a:rPr lang="it-IT" b="1" u="sng" dirty="0"/>
              <a:t>l'avvicendarsi </a:t>
            </a:r>
            <a:r>
              <a:rPr lang="it-IT" b="1" u="sng" dirty="0" smtClean="0"/>
              <a:t>di almeno </a:t>
            </a:r>
            <a:r>
              <a:rPr lang="it-IT" b="1" u="sng" dirty="0"/>
              <a:t>due cicli colturali di specie differenti, uno dei quali destinato a leguminosa o a coltura </a:t>
            </a:r>
            <a:r>
              <a:rPr lang="it-IT" b="1" u="sng" dirty="0" smtClean="0"/>
              <a:t>da sovescio</a:t>
            </a:r>
            <a:r>
              <a:rPr lang="it-IT" b="1" u="sng" dirty="0"/>
              <a:t>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727425" y="1769631"/>
            <a:ext cx="7543801" cy="4023360"/>
          </a:xfrm>
        </p:spPr>
        <p:txBody>
          <a:bodyPr/>
          <a:lstStyle/>
          <a:p>
            <a:pPr algn="ctr"/>
            <a:r>
              <a:rPr lang="it-IT" sz="4000" dirty="0" smtClean="0"/>
              <a:t>Diversificazione</a:t>
            </a:r>
            <a:r>
              <a:rPr lang="it-IT" sz="4400" dirty="0" smtClean="0"/>
              <a:t> </a:t>
            </a:r>
            <a:r>
              <a:rPr lang="it-IT" sz="4400" dirty="0"/>
              <a:t>delle </a:t>
            </a:r>
            <a:r>
              <a:rPr lang="it-IT" sz="4400" dirty="0" smtClean="0"/>
              <a:t>colture</a:t>
            </a:r>
          </a:p>
          <a:p>
            <a:pPr algn="just"/>
            <a:r>
              <a:rPr lang="it-IT" dirty="0" smtClean="0"/>
              <a:t>Il Piano Colturale annuale dovrebbe prevedere la coltivazione di più specie diverse e in misura tale da consentire la rotazione indicata nella slide precedente</a:t>
            </a:r>
          </a:p>
          <a:p>
            <a:pPr algn="just"/>
            <a:r>
              <a:rPr lang="it-IT" dirty="0" smtClean="0"/>
              <a:t>Il Ministero ha sollecitato le aziende biologiche a fare attenzione su questo punto (nota Mipaaf 12096 del 3 agosto 2010)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8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5" y="4224634"/>
            <a:ext cx="7792872" cy="11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latin typeface="Trebuchet MS" panose="020B0603020202020204" pitchFamily="34" charset="0"/>
              </a:rPr>
              <a:t>La gestione della biodiversità in agricoltura biologica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it-IT" sz="4300" dirty="0" smtClean="0"/>
              <a:t>Aree di interesse </a:t>
            </a:r>
            <a:r>
              <a:rPr lang="it-IT" sz="4300" dirty="0" smtClean="0"/>
              <a:t>ecologico (EFA)</a:t>
            </a:r>
            <a:endParaRPr lang="it-IT" sz="4300" dirty="0" smtClean="0"/>
          </a:p>
          <a:p>
            <a:pPr algn="just"/>
            <a:r>
              <a:rPr lang="it-IT" dirty="0" smtClean="0"/>
              <a:t>Cosa sono? superfici che possano </a:t>
            </a:r>
            <a:r>
              <a:rPr lang="it-IT" dirty="0"/>
              <a:t>migliorare gli ecosistemi agricoli e offrire preziosi rifugi alla fauna selvatica e alla flora spontanea con l’obiettivo di salvaguardare e </a:t>
            </a:r>
            <a:r>
              <a:rPr lang="it-IT" b="1" u="sng" dirty="0"/>
              <a:t>migliorare la biodiversità nelle aziende agricole</a:t>
            </a:r>
          </a:p>
          <a:p>
            <a:pPr algn="just"/>
            <a:r>
              <a:rPr lang="it-IT" dirty="0" smtClean="0"/>
              <a:t>Per l’azienda biologica, la necessità di adottare misure di prevenzione e/o protezione dai rischi di contaminazione ambientale indiretta (effetto deriva di fitofarmaci proveniente da campi confinanti e non solo) si sostanzia in;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dirty="0" smtClean="0"/>
              <a:t>Impianto di siepi lungo i confini a rischio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dirty="0" smtClean="0"/>
              <a:t>Coltivazione di colture a perdere (non certificabili) nella fascia di rispetto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it-IT" dirty="0" smtClean="0"/>
              <a:t>Barriere verdi di </a:t>
            </a:r>
            <a:r>
              <a:rPr lang="it-IT" dirty="0"/>
              <a:t>tipo vegetale </a:t>
            </a:r>
            <a:r>
              <a:rPr lang="it-IT" dirty="0" smtClean="0"/>
              <a:t>a crescita annuale lungo </a:t>
            </a:r>
            <a:r>
              <a:rPr lang="it-IT" dirty="0"/>
              <a:t>i confini a rischio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CCPB - Viale Masini 36 Bologna www.ccpb.it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1135</Words>
  <Application>Microsoft Office PowerPoint</Application>
  <PresentationFormat>Presentazione su schermo (4:3)</PresentationFormat>
  <Paragraphs>96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Retrospettivo</vt:lpstr>
      <vt:lpstr>Presentazione standard di PowerPoint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La gestione della biodiversità in agricoltura biologica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Filippo Piredda</dc:creator>
  <cp:lastModifiedBy>Davide Pierleoni</cp:lastModifiedBy>
  <cp:revision>98</cp:revision>
  <dcterms:created xsi:type="dcterms:W3CDTF">2015-01-20T15:30:40Z</dcterms:created>
  <dcterms:modified xsi:type="dcterms:W3CDTF">2016-03-15T11:23:31Z</dcterms:modified>
</cp:coreProperties>
</file>