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882"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27562F4-F44A-4B55-9687-92F7A705A0D1}" type="datetimeFigureOut">
              <a:rPr lang="it-IT" smtClean="0"/>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27562F4-F44A-4B55-9687-92F7A705A0D1}" type="datetimeFigureOut">
              <a:rPr lang="it-IT" smtClean="0"/>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27562F4-F44A-4B55-9687-92F7A705A0D1}" type="datetimeFigureOut">
              <a:rPr lang="it-IT" smtClean="0"/>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27562F4-F44A-4B55-9687-92F7A705A0D1}" type="datetimeFigureOut">
              <a:rPr lang="it-IT" smtClean="0"/>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27562F4-F44A-4B55-9687-92F7A705A0D1}" type="datetimeFigureOut">
              <a:rPr lang="it-IT" smtClean="0"/>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27562F4-F44A-4B55-9687-92F7A705A0D1}" type="datetimeFigureOut">
              <a:rPr lang="it-IT" smtClean="0"/>
              <a:t>11/07/2016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27562F4-F44A-4B55-9687-92F7A705A0D1}" type="datetimeFigureOut">
              <a:rPr lang="it-IT" smtClean="0"/>
              <a:t>11/07/2016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27562F4-F44A-4B55-9687-92F7A705A0D1}" type="datetimeFigureOut">
              <a:rPr lang="it-IT" smtClean="0"/>
              <a:t>11/07/2016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27562F4-F44A-4B55-9687-92F7A705A0D1}" type="datetimeFigureOut">
              <a:rPr lang="it-IT" smtClean="0"/>
              <a:t>11/07/2016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27562F4-F44A-4B55-9687-92F7A705A0D1}" type="datetimeFigureOut">
              <a:rPr lang="it-IT" smtClean="0"/>
              <a:t>11/07/2016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27562F4-F44A-4B55-9687-92F7A705A0D1}" type="datetimeFigureOut">
              <a:rPr lang="it-IT" smtClean="0"/>
              <a:t>11/07/2016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A17CB56-01FB-45B1-BCA6-4B4ED099DFF9}"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7562F4-F44A-4B55-9687-92F7A705A0D1}" type="datetimeFigureOut">
              <a:rPr lang="it-IT" smtClean="0"/>
              <a:t>11/07/2016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17CB56-01FB-45B1-BCA6-4B4ED099DFF9}"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95536" y="2348880"/>
            <a:ext cx="8280920" cy="2585323"/>
          </a:xfrm>
          <a:prstGeom prst="rect">
            <a:avLst/>
          </a:prstGeom>
        </p:spPr>
        <p:txBody>
          <a:bodyPr wrap="square">
            <a:spAutoFit/>
          </a:bodyPr>
          <a:lstStyle/>
          <a:p>
            <a:r>
              <a:rPr lang="it-IT" b="1" dirty="0" smtClean="0"/>
              <a:t>Marzo 2014 </a:t>
            </a:r>
            <a:r>
              <a:rPr lang="it-IT" dirty="0" smtClean="0"/>
              <a:t>– la Commissione UE presenta la proposta   COM(2014) 180 </a:t>
            </a:r>
            <a:r>
              <a:rPr lang="it-IT" dirty="0" err="1" smtClean="0"/>
              <a:t>final</a:t>
            </a:r>
            <a:endParaRPr lang="it-IT" dirty="0" smtClean="0"/>
          </a:p>
          <a:p>
            <a:endParaRPr lang="it-IT" dirty="0" smtClean="0"/>
          </a:p>
          <a:p>
            <a:r>
              <a:rPr lang="it-IT" b="1" dirty="0" smtClean="0"/>
              <a:t>Giugno 2015 </a:t>
            </a:r>
            <a:r>
              <a:rPr lang="it-IT" dirty="0" smtClean="0"/>
              <a:t>– approvato il </a:t>
            </a:r>
            <a:r>
              <a:rPr lang="it-IT" dirty="0" err="1" smtClean="0"/>
              <a:t>General</a:t>
            </a:r>
            <a:r>
              <a:rPr lang="it-IT" dirty="0" smtClean="0"/>
              <a:t> </a:t>
            </a:r>
            <a:r>
              <a:rPr lang="it-IT" dirty="0" err="1" smtClean="0"/>
              <a:t>Approach</a:t>
            </a:r>
            <a:r>
              <a:rPr lang="it-IT" dirty="0" smtClean="0"/>
              <a:t> dal Consiglio dei Ministri Agricoli</a:t>
            </a:r>
          </a:p>
          <a:p>
            <a:endParaRPr lang="it-IT" dirty="0" smtClean="0"/>
          </a:p>
          <a:p>
            <a:r>
              <a:rPr lang="it-IT" b="1" dirty="0" smtClean="0"/>
              <a:t>Ottobre 2015 </a:t>
            </a:r>
            <a:r>
              <a:rPr lang="it-IT" dirty="0" smtClean="0"/>
              <a:t>– Approvazione </a:t>
            </a:r>
            <a:r>
              <a:rPr lang="it-IT" dirty="0" err="1" smtClean="0"/>
              <a:t>draft</a:t>
            </a:r>
            <a:r>
              <a:rPr lang="it-IT" dirty="0" smtClean="0"/>
              <a:t> report da parte della Commissione Agricoltura del Parlamento Europeo con mandato  di aprire i negoziati con il Consiglio</a:t>
            </a:r>
          </a:p>
          <a:p>
            <a:endParaRPr lang="it-IT" dirty="0" smtClean="0"/>
          </a:p>
          <a:p>
            <a:r>
              <a:rPr lang="it-IT" b="1" dirty="0" smtClean="0"/>
              <a:t>Novembre 2015 </a:t>
            </a:r>
            <a:r>
              <a:rPr lang="it-IT" dirty="0" smtClean="0"/>
              <a:t>– il Comitato Speciale Agricoltura approva il mandato per l’inizio dei negoziati  con il Parlamento </a:t>
            </a:r>
          </a:p>
        </p:txBody>
      </p:sp>
      <p:sp>
        <p:nvSpPr>
          <p:cNvPr id="5" name="CasellaDiTesto 4"/>
          <p:cNvSpPr txBox="1"/>
          <p:nvPr/>
        </p:nvSpPr>
        <p:spPr>
          <a:xfrm>
            <a:off x="899592" y="1196752"/>
            <a:ext cx="6077176" cy="830997"/>
          </a:xfrm>
          <a:prstGeom prst="rect">
            <a:avLst/>
          </a:prstGeom>
          <a:noFill/>
        </p:spPr>
        <p:txBody>
          <a:bodyPr wrap="none" rtlCol="0">
            <a:spAutoFit/>
          </a:bodyPr>
          <a:lstStyle/>
          <a:p>
            <a:pPr algn="ctr"/>
            <a:r>
              <a:rPr lang="it-IT" sz="2000" b="1" dirty="0" smtClean="0"/>
              <a:t>Francesco Giardina   -  SINAB</a:t>
            </a:r>
          </a:p>
          <a:p>
            <a:r>
              <a:rPr lang="it-IT" sz="2800" b="1" dirty="0" smtClean="0"/>
              <a:t>La </a:t>
            </a:r>
            <a:r>
              <a:rPr lang="it-IT" sz="2800" b="1" dirty="0"/>
              <a:t>revisione del Regolamento europeo: </a:t>
            </a:r>
            <a:endParaRPr lang="it-IT" sz="2800" b="1"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87759" y="491066"/>
            <a:ext cx="7443392" cy="1137733"/>
          </a:xfrm>
        </p:spPr>
        <p:txBody>
          <a:bodyPr>
            <a:noAutofit/>
          </a:bodyPr>
          <a:lstStyle/>
          <a:p>
            <a:r>
              <a:rPr lang="it-IT" sz="2800" b="1" dirty="0" smtClean="0"/>
              <a:t>Revisione del Regolamento: </a:t>
            </a:r>
            <a:br>
              <a:rPr lang="it-IT" sz="2800" b="1" dirty="0" smtClean="0"/>
            </a:br>
            <a:r>
              <a:rPr lang="it-IT" sz="2800" b="1" dirty="0" smtClean="0"/>
              <a:t>PRINCIPALI NODI DA SCIOGLIERE</a:t>
            </a:r>
            <a:endParaRPr lang="it-IT" sz="2800" dirty="0"/>
          </a:p>
        </p:txBody>
      </p:sp>
      <p:sp>
        <p:nvSpPr>
          <p:cNvPr id="3" name="Segnaposto testo 2"/>
          <p:cNvSpPr>
            <a:spLocks noGrp="1"/>
          </p:cNvSpPr>
          <p:nvPr>
            <p:ph type="body" sz="quarter" idx="10"/>
          </p:nvPr>
        </p:nvSpPr>
        <p:spPr>
          <a:xfrm>
            <a:off x="546498" y="1600200"/>
            <a:ext cx="8273974" cy="4682067"/>
          </a:xfrm>
        </p:spPr>
        <p:txBody>
          <a:bodyPr>
            <a:normAutofit/>
          </a:bodyPr>
          <a:lstStyle/>
          <a:p>
            <a:pPr marL="457200" indent="-457200">
              <a:buFont typeface="+mj-lt"/>
              <a:buAutoNum type="arabicPeriod"/>
            </a:pPr>
            <a:r>
              <a:rPr lang="it-IT" sz="2400" b="1" u="sng" dirty="0" smtClean="0"/>
              <a:t>Struttura del regolamento</a:t>
            </a:r>
            <a:r>
              <a:rPr lang="it-IT" sz="2400" dirty="0"/>
              <a:t> (</a:t>
            </a:r>
            <a:r>
              <a:rPr lang="it-IT" sz="2400" dirty="0" err="1" smtClean="0"/>
              <a:t>Co-decisione</a:t>
            </a:r>
            <a:r>
              <a:rPr lang="it-IT" sz="2400" dirty="0" smtClean="0"/>
              <a:t>,  atti esecutivi, atti delegati)</a:t>
            </a:r>
          </a:p>
          <a:p>
            <a:pPr marL="457200" indent="-457200">
              <a:buFont typeface="+mj-lt"/>
              <a:buAutoNum type="arabicPeriod"/>
            </a:pPr>
            <a:r>
              <a:rPr lang="it-IT" sz="2400" b="1" u="sng" dirty="0" smtClean="0"/>
              <a:t>Aziende miste</a:t>
            </a:r>
          </a:p>
          <a:p>
            <a:pPr marL="457200" indent="-457200">
              <a:buFont typeface="+mj-lt"/>
              <a:buAutoNum type="arabicPeriod"/>
            </a:pPr>
            <a:r>
              <a:rPr lang="it-IT" sz="2400" b="1" u="sng" dirty="0" smtClean="0"/>
              <a:t>Legame con il suolo</a:t>
            </a:r>
          </a:p>
          <a:p>
            <a:pPr marL="457200" indent="-457200">
              <a:buFont typeface="+mj-lt"/>
              <a:buAutoNum type="arabicPeriod"/>
            </a:pPr>
            <a:r>
              <a:rPr lang="it-IT" sz="2400" b="1" u="sng" dirty="0" smtClean="0"/>
              <a:t>Performance ambientali  </a:t>
            </a:r>
          </a:p>
          <a:p>
            <a:pPr marL="457200" indent="-457200">
              <a:buFont typeface="+mj-lt"/>
              <a:buAutoNum type="arabicPeriod"/>
            </a:pPr>
            <a:r>
              <a:rPr lang="it-IT" sz="2400" b="1" u="sng" dirty="0" smtClean="0"/>
              <a:t>Residui di sostanze non ammesse</a:t>
            </a:r>
            <a:endParaRPr lang="it-IT" sz="2400" dirty="0"/>
          </a:p>
          <a:p>
            <a:pPr marL="457200" indent="-457200">
              <a:buFont typeface="+mj-lt"/>
              <a:buAutoNum type="arabicPeriod"/>
            </a:pPr>
            <a:r>
              <a:rPr lang="it-IT" sz="2400" b="1" u="sng" dirty="0" smtClean="0"/>
              <a:t>Regime di importazione</a:t>
            </a:r>
          </a:p>
          <a:p>
            <a:pPr marL="457200" indent="-457200">
              <a:buFont typeface="+mj-lt"/>
              <a:buAutoNum type="arabicPeriod"/>
            </a:pPr>
            <a:r>
              <a:rPr lang="it-IT" sz="2400" b="1" u="sng" dirty="0" smtClean="0"/>
              <a:t>Controlli</a:t>
            </a:r>
          </a:p>
          <a:p>
            <a:pPr marL="457200" indent="-457200">
              <a:buFont typeface="+mj-lt"/>
              <a:buAutoNum type="arabicPeriod"/>
            </a:pPr>
            <a:endParaRPr lang="it-IT" b="1" u="sng"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683568" y="1052736"/>
            <a:ext cx="7704856" cy="2062103"/>
          </a:xfrm>
          <a:prstGeom prst="rect">
            <a:avLst/>
          </a:prstGeom>
        </p:spPr>
        <p:txBody>
          <a:bodyPr wrap="square">
            <a:spAutoFit/>
          </a:bodyPr>
          <a:lstStyle/>
          <a:p>
            <a:pPr algn="ctr"/>
            <a:r>
              <a:rPr lang="it-IT" sz="3200" dirty="0"/>
              <a:t>CAMERA DEI </a:t>
            </a:r>
            <a:r>
              <a:rPr lang="it-IT" sz="3200" dirty="0" smtClean="0"/>
              <a:t>DEPUTATI N. 302</a:t>
            </a:r>
            <a:endParaRPr lang="it-IT" sz="3200" dirty="0"/>
          </a:p>
          <a:p>
            <a:pPr algn="ctr"/>
            <a:r>
              <a:rPr lang="it-IT" sz="3200" dirty="0"/>
              <a:t>—</a:t>
            </a:r>
          </a:p>
          <a:p>
            <a:pPr algn="ctr"/>
            <a:r>
              <a:rPr lang="it-IT" sz="3200" dirty="0"/>
              <a:t>PROPOSTA </a:t>
            </a:r>
            <a:r>
              <a:rPr lang="it-IT" sz="3200" dirty="0" err="1"/>
              <a:t>DI</a:t>
            </a:r>
            <a:r>
              <a:rPr lang="it-IT" sz="3200" dirty="0"/>
              <a:t> </a:t>
            </a:r>
            <a:r>
              <a:rPr lang="it-IT" sz="3200" dirty="0" smtClean="0"/>
              <a:t>LEGGE </a:t>
            </a:r>
            <a:r>
              <a:rPr lang="it-IT" sz="3200" dirty="0" err="1" smtClean="0"/>
              <a:t>D’INIZIATIVA</a:t>
            </a:r>
            <a:r>
              <a:rPr lang="it-IT" sz="3200" dirty="0" smtClean="0"/>
              <a:t> </a:t>
            </a:r>
            <a:r>
              <a:rPr lang="it-IT" sz="3200" dirty="0"/>
              <a:t>DEI </a:t>
            </a:r>
            <a:r>
              <a:rPr lang="it-IT" sz="3200" dirty="0" smtClean="0"/>
              <a:t>DEPUTATI FIORIO</a:t>
            </a:r>
            <a:r>
              <a:rPr lang="it-IT" sz="3200" dirty="0"/>
              <a:t>, </a:t>
            </a:r>
            <a:r>
              <a:rPr lang="it-IT" sz="3200" dirty="0" smtClean="0"/>
              <a:t>CENNI</a:t>
            </a:r>
            <a:endParaRPr lang="it-IT" sz="3200" dirty="0"/>
          </a:p>
        </p:txBody>
      </p:sp>
      <p:sp>
        <p:nvSpPr>
          <p:cNvPr id="5" name="Rettangolo 4"/>
          <p:cNvSpPr/>
          <p:nvPr/>
        </p:nvSpPr>
        <p:spPr>
          <a:xfrm>
            <a:off x="467544" y="4077072"/>
            <a:ext cx="8280920" cy="1569660"/>
          </a:xfrm>
          <a:prstGeom prst="rect">
            <a:avLst/>
          </a:prstGeom>
        </p:spPr>
        <p:txBody>
          <a:bodyPr wrap="square">
            <a:spAutoFit/>
          </a:bodyPr>
          <a:lstStyle/>
          <a:p>
            <a:pPr lvl="0" algn="ctr"/>
            <a:r>
              <a:rPr lang="it-IT" sz="3200" dirty="0"/>
              <a:t>Disposizioni per lo sviluppo e la competitività della produzione agricola e agroalimentare con metodo biologico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427984" y="476672"/>
            <a:ext cx="4248472" cy="5970865"/>
          </a:xfrm>
          <a:prstGeom prst="rect">
            <a:avLst/>
          </a:prstGeom>
        </p:spPr>
        <p:txBody>
          <a:bodyPr wrap="square">
            <a:spAutoFit/>
          </a:bodyPr>
          <a:lstStyle/>
          <a:p>
            <a:r>
              <a:rPr lang="it-IT" dirty="0" smtClean="0"/>
              <a:t>ART. 5</a:t>
            </a:r>
            <a:r>
              <a:rPr lang="it-IT" dirty="0"/>
              <a:t>.</a:t>
            </a:r>
          </a:p>
          <a:p>
            <a:r>
              <a:rPr lang="it-IT" dirty="0"/>
              <a:t>(Delega al Governo per il riordino e la</a:t>
            </a:r>
          </a:p>
          <a:p>
            <a:r>
              <a:rPr lang="it-IT" dirty="0"/>
              <a:t>semplificazione della normativa in materia</a:t>
            </a:r>
          </a:p>
          <a:p>
            <a:r>
              <a:rPr lang="it-IT" dirty="0"/>
              <a:t>di agricoltura, pesca e acquacoltura</a:t>
            </a:r>
            <a:r>
              <a:rPr lang="it-IT" dirty="0" smtClean="0"/>
              <a:t>).</a:t>
            </a:r>
            <a:endParaRPr lang="it-IT" dirty="0"/>
          </a:p>
          <a:p>
            <a:endParaRPr lang="it-IT" dirty="0" smtClean="0"/>
          </a:p>
          <a:p>
            <a:r>
              <a:rPr lang="it-IT" dirty="0" smtClean="0"/>
              <a:t>…</a:t>
            </a:r>
          </a:p>
          <a:p>
            <a:r>
              <a:rPr lang="it-IT" dirty="0" smtClean="0"/>
              <a:t>…</a:t>
            </a:r>
            <a:endParaRPr lang="it-IT" dirty="0"/>
          </a:p>
          <a:p>
            <a:r>
              <a:rPr lang="it-IT" sz="1600" dirty="0"/>
              <a:t>g) </a:t>
            </a:r>
            <a:r>
              <a:rPr lang="it-IT" sz="1600" dirty="0" smtClean="0"/>
              <a:t>armonizzazione </a:t>
            </a:r>
            <a:r>
              <a:rPr lang="it-IT" sz="1600" dirty="0"/>
              <a:t>e razionalizza-</a:t>
            </a:r>
          </a:p>
          <a:p>
            <a:r>
              <a:rPr lang="it-IT" sz="1600" dirty="0" err="1"/>
              <a:t>zione</a:t>
            </a:r>
            <a:r>
              <a:rPr lang="it-IT" sz="1600" dirty="0"/>
              <a:t> della normativa sui controlli in ma-</a:t>
            </a:r>
          </a:p>
          <a:p>
            <a:r>
              <a:rPr lang="it-IT" sz="1600" dirty="0" err="1"/>
              <a:t>teria</a:t>
            </a:r>
            <a:r>
              <a:rPr lang="it-IT" sz="1600" dirty="0"/>
              <a:t> di qualità dei prodotti, sulle </a:t>
            </a:r>
            <a:r>
              <a:rPr lang="it-IT" sz="1600" dirty="0" err="1"/>
              <a:t>produ-</a:t>
            </a:r>
            <a:endParaRPr lang="it-IT" sz="1600" dirty="0"/>
          </a:p>
          <a:p>
            <a:r>
              <a:rPr lang="it-IT" sz="1600" dirty="0" err="1"/>
              <a:t>zioni</a:t>
            </a:r>
            <a:r>
              <a:rPr lang="it-IT" sz="1600" dirty="0"/>
              <a:t> a qualità regolamentata, quali le</a:t>
            </a:r>
          </a:p>
          <a:p>
            <a:r>
              <a:rPr lang="it-IT" sz="1600" dirty="0"/>
              <a:t>denominazioni di origine, le indicazioni</a:t>
            </a:r>
          </a:p>
          <a:p>
            <a:r>
              <a:rPr lang="it-IT" sz="1600" dirty="0"/>
              <a:t>geografiche registrate ai sensi della vigente</a:t>
            </a:r>
          </a:p>
          <a:p>
            <a:r>
              <a:rPr lang="it-IT" sz="1600" dirty="0"/>
              <a:t>normativa europea e la produzione </a:t>
            </a:r>
            <a:r>
              <a:rPr lang="it-IT" sz="1600" dirty="0" err="1"/>
              <a:t>biolo-</a:t>
            </a:r>
            <a:endParaRPr lang="it-IT" sz="1600" dirty="0"/>
          </a:p>
          <a:p>
            <a:r>
              <a:rPr lang="it-IT" sz="1600" dirty="0" err="1"/>
              <a:t>gica</a:t>
            </a:r>
            <a:r>
              <a:rPr lang="it-IT" sz="1600" dirty="0"/>
              <a:t>, e contro le frodi agroalimentari, del</a:t>
            </a:r>
          </a:p>
          <a:p>
            <a:r>
              <a:rPr lang="it-IT" sz="1600" dirty="0"/>
              <a:t>settore della pesca e dell’acquacoltura, al</a:t>
            </a:r>
          </a:p>
          <a:p>
            <a:r>
              <a:rPr lang="it-IT" sz="1600" dirty="0"/>
              <a:t>fine di evitare duplicazioni, di tutelare</a:t>
            </a:r>
          </a:p>
          <a:p>
            <a:r>
              <a:rPr lang="it-IT" sz="1600" dirty="0"/>
              <a:t>maggiormente i consumatori e di </a:t>
            </a:r>
            <a:r>
              <a:rPr lang="it-IT" sz="1600" dirty="0" err="1"/>
              <a:t>elimi-</a:t>
            </a:r>
            <a:endParaRPr lang="it-IT" sz="1600" dirty="0"/>
          </a:p>
          <a:p>
            <a:r>
              <a:rPr lang="it-IT" sz="1600" dirty="0" err="1"/>
              <a:t>nare</a:t>
            </a:r>
            <a:r>
              <a:rPr lang="it-IT" sz="1600" dirty="0"/>
              <a:t> gli ostacoli al commercio e le </a:t>
            </a:r>
            <a:r>
              <a:rPr lang="it-IT" sz="1600" dirty="0" err="1"/>
              <a:t>distor-</a:t>
            </a:r>
            <a:endParaRPr lang="it-IT" sz="1600" dirty="0"/>
          </a:p>
          <a:p>
            <a:r>
              <a:rPr lang="it-IT" sz="1600" dirty="0" err="1"/>
              <a:t>sioni</a:t>
            </a:r>
            <a:r>
              <a:rPr lang="it-IT" sz="1600" dirty="0"/>
              <a:t> della concorrenza, nonché al fine di</a:t>
            </a:r>
          </a:p>
          <a:p>
            <a:r>
              <a:rPr lang="it-IT" sz="1600" dirty="0"/>
              <a:t>coordinare l’attività dei diversi soggetti</a:t>
            </a:r>
          </a:p>
          <a:p>
            <a:r>
              <a:rPr lang="it-IT" sz="1600" dirty="0"/>
              <a:t>istituzionalmente competenti sulla base</a:t>
            </a:r>
          </a:p>
          <a:p>
            <a:r>
              <a:rPr lang="it-IT" sz="1600" dirty="0"/>
              <a:t>della normativa vigente</a:t>
            </a:r>
          </a:p>
        </p:txBody>
      </p:sp>
      <p:sp>
        <p:nvSpPr>
          <p:cNvPr id="5" name="Rettangolo 4"/>
          <p:cNvSpPr/>
          <p:nvPr/>
        </p:nvSpPr>
        <p:spPr>
          <a:xfrm>
            <a:off x="323528" y="1098610"/>
            <a:ext cx="3456384" cy="2031325"/>
          </a:xfrm>
          <a:prstGeom prst="rect">
            <a:avLst/>
          </a:prstGeom>
        </p:spPr>
        <p:txBody>
          <a:bodyPr wrap="square">
            <a:spAutoFit/>
          </a:bodyPr>
          <a:lstStyle/>
          <a:p>
            <a:pPr algn="ctr"/>
            <a:r>
              <a:rPr lang="it-IT" dirty="0"/>
              <a:t>CAMERA DEI DEPUTATI</a:t>
            </a:r>
          </a:p>
          <a:p>
            <a:pPr algn="ctr"/>
            <a:r>
              <a:rPr lang="it-IT" dirty="0" smtClean="0"/>
              <a:t>N. 3119</a:t>
            </a:r>
            <a:endParaRPr lang="it-IT" dirty="0"/>
          </a:p>
          <a:p>
            <a:pPr algn="ctr"/>
            <a:r>
              <a:rPr lang="it-IT" dirty="0"/>
              <a:t>—</a:t>
            </a:r>
          </a:p>
          <a:p>
            <a:pPr algn="ctr"/>
            <a:r>
              <a:rPr lang="it-IT" dirty="0"/>
              <a:t>DISEGNO </a:t>
            </a:r>
            <a:r>
              <a:rPr lang="it-IT" dirty="0" err="1"/>
              <a:t>DI</a:t>
            </a:r>
            <a:r>
              <a:rPr lang="it-IT" dirty="0"/>
              <a:t> LEGGE</a:t>
            </a:r>
          </a:p>
          <a:p>
            <a:pPr algn="ctr"/>
            <a:r>
              <a:rPr lang="it-IT" dirty="0"/>
              <a:t>APPROVATO DAL SENATO DELLA REPUBBLICA</a:t>
            </a:r>
          </a:p>
          <a:p>
            <a:pPr algn="ctr"/>
            <a:r>
              <a:rPr lang="it-IT" dirty="0"/>
              <a:t>il 13 maggio 2015 </a:t>
            </a:r>
            <a:r>
              <a:rPr lang="it-IT" dirty="0" smtClean="0"/>
              <a:t>(Senato </a:t>
            </a:r>
            <a:r>
              <a:rPr lang="it-IT" dirty="0"/>
              <a:t>n. 1328)</a:t>
            </a:r>
          </a:p>
        </p:txBody>
      </p:sp>
      <p:sp>
        <p:nvSpPr>
          <p:cNvPr id="6" name="Rettangolo 5"/>
          <p:cNvSpPr/>
          <p:nvPr/>
        </p:nvSpPr>
        <p:spPr>
          <a:xfrm>
            <a:off x="323528" y="3906922"/>
            <a:ext cx="3672408" cy="1754326"/>
          </a:xfrm>
          <a:prstGeom prst="rect">
            <a:avLst/>
          </a:prstGeom>
        </p:spPr>
        <p:txBody>
          <a:bodyPr wrap="square">
            <a:spAutoFit/>
          </a:bodyPr>
          <a:lstStyle/>
          <a:p>
            <a:pPr algn="ctr"/>
            <a:r>
              <a:rPr lang="it-IT" dirty="0"/>
              <a:t>Deleghe al Governo e ulteriori disposizioni in materia di</a:t>
            </a:r>
          </a:p>
          <a:p>
            <a:pPr algn="ctr"/>
            <a:r>
              <a:rPr lang="it-IT" dirty="0"/>
              <a:t>semplificazione, razionalizzazione e competitività dei settori</a:t>
            </a:r>
          </a:p>
          <a:p>
            <a:pPr algn="ctr"/>
            <a:r>
              <a:rPr lang="it-IT" dirty="0"/>
              <a:t>agricolo, agroalimentare, della pesca e dell’acquacoltura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a:xfrm>
            <a:off x="4499992" y="692696"/>
            <a:ext cx="4176464" cy="5706177"/>
          </a:xfrm>
          <a:prstGeom prst="rect">
            <a:avLst/>
          </a:prstGeom>
        </p:spPr>
        <p:txBody>
          <a:bodyPr wrap="square">
            <a:spAutoFit/>
          </a:bodyPr>
          <a:lstStyle/>
          <a:p>
            <a:pPr marL="0">
              <a:buNone/>
            </a:pPr>
            <a:r>
              <a:rPr lang="it-IT" sz="1600" dirty="0"/>
              <a:t>Art. 7.</a:t>
            </a:r>
          </a:p>
          <a:p>
            <a:pPr marL="0">
              <a:buNone/>
            </a:pPr>
            <a:r>
              <a:rPr lang="it-IT" sz="1600" dirty="0"/>
              <a:t>(Disposizioni per il sostegno dell’agricoltura e dell’acquacoltura biologiche)</a:t>
            </a:r>
          </a:p>
          <a:p>
            <a:pPr marL="0" indent="-342900">
              <a:buAutoNum type="arabicPeriod"/>
            </a:pPr>
            <a:r>
              <a:rPr lang="it-IT" sz="1600" dirty="0"/>
              <a:t>Gli articoli  6, 7, 8 e 9 del decreto legislativo 17 marzo 1995, n. 220, sono abrogati</a:t>
            </a:r>
            <a:r>
              <a:rPr lang="it-IT" sz="1600" dirty="0" smtClean="0"/>
              <a:t>.</a:t>
            </a:r>
          </a:p>
          <a:p>
            <a:pPr marL="0" indent="-342900">
              <a:buNone/>
            </a:pPr>
            <a:endParaRPr lang="it-IT" sz="1600" dirty="0"/>
          </a:p>
          <a:p>
            <a:pPr marL="0">
              <a:buNone/>
            </a:pPr>
            <a:r>
              <a:rPr lang="it-IT" sz="1600" dirty="0"/>
              <a:t>2. </a:t>
            </a:r>
            <a:r>
              <a:rPr lang="it-IT" sz="1600" dirty="0" smtClean="0"/>
              <a:t>   È </a:t>
            </a:r>
            <a:r>
              <a:rPr lang="it-IT" sz="1600" dirty="0"/>
              <a:t>istituito, nell’ambito delle risorse umane, strumentali e finanziarie disponibili a legislazione vigente e comunque senza nuovi o maggiori oneri a carico della finanza pubblica, presso il Ministero delle politiche agricole alimentari e forestali,  previa intesa con la Conferenza unificata di cui all’articolo 8 del decreto legislativo 28 agosto 1997, n. 281, il Sistema informativo  per il biologico (SIB), che utilizza l’infrastruttura del Sistema informativo agricolo nazionale (SIAN), al fine di gestire di procedimenti amministrativi degli operatori e degli organismi di controllo previsti dalla normativa europea relativi allo svolgimento  di attività agricole e di acquacoltura con metodo biologico.</a:t>
            </a:r>
          </a:p>
        </p:txBody>
      </p:sp>
      <p:sp>
        <p:nvSpPr>
          <p:cNvPr id="5" name="Rettangolo 4"/>
          <p:cNvSpPr/>
          <p:nvPr/>
        </p:nvSpPr>
        <p:spPr>
          <a:xfrm>
            <a:off x="323528" y="1098610"/>
            <a:ext cx="3456384" cy="2031325"/>
          </a:xfrm>
          <a:prstGeom prst="rect">
            <a:avLst/>
          </a:prstGeom>
        </p:spPr>
        <p:txBody>
          <a:bodyPr wrap="square">
            <a:spAutoFit/>
          </a:bodyPr>
          <a:lstStyle/>
          <a:p>
            <a:pPr algn="ctr"/>
            <a:r>
              <a:rPr lang="it-IT" dirty="0"/>
              <a:t>CAMERA DEI DEPUTATI</a:t>
            </a:r>
          </a:p>
          <a:p>
            <a:pPr algn="ctr"/>
            <a:r>
              <a:rPr lang="it-IT" dirty="0" smtClean="0"/>
              <a:t>N. 3119</a:t>
            </a:r>
            <a:endParaRPr lang="it-IT" dirty="0"/>
          </a:p>
          <a:p>
            <a:pPr algn="ctr"/>
            <a:r>
              <a:rPr lang="it-IT" dirty="0"/>
              <a:t>—</a:t>
            </a:r>
          </a:p>
          <a:p>
            <a:pPr algn="ctr"/>
            <a:r>
              <a:rPr lang="it-IT" dirty="0"/>
              <a:t>DISEGNO </a:t>
            </a:r>
            <a:r>
              <a:rPr lang="it-IT" dirty="0" err="1"/>
              <a:t>DI</a:t>
            </a:r>
            <a:r>
              <a:rPr lang="it-IT" dirty="0"/>
              <a:t> LEGGE</a:t>
            </a:r>
          </a:p>
          <a:p>
            <a:pPr algn="ctr"/>
            <a:r>
              <a:rPr lang="it-IT" dirty="0"/>
              <a:t>APPROVATO DAL SENATO DELLA REPUBBLICA</a:t>
            </a:r>
          </a:p>
          <a:p>
            <a:pPr algn="ctr"/>
            <a:r>
              <a:rPr lang="it-IT" dirty="0"/>
              <a:t>il 13 maggio 2015 </a:t>
            </a:r>
            <a:r>
              <a:rPr lang="it-IT" dirty="0" smtClean="0"/>
              <a:t>(Senato </a:t>
            </a:r>
            <a:r>
              <a:rPr lang="it-IT" dirty="0"/>
              <a:t>n. 1328)</a:t>
            </a:r>
          </a:p>
        </p:txBody>
      </p:sp>
      <p:sp>
        <p:nvSpPr>
          <p:cNvPr id="6" name="Rettangolo 5"/>
          <p:cNvSpPr/>
          <p:nvPr/>
        </p:nvSpPr>
        <p:spPr>
          <a:xfrm>
            <a:off x="323528" y="3906922"/>
            <a:ext cx="3672408" cy="1754326"/>
          </a:xfrm>
          <a:prstGeom prst="rect">
            <a:avLst/>
          </a:prstGeom>
        </p:spPr>
        <p:txBody>
          <a:bodyPr wrap="square">
            <a:spAutoFit/>
          </a:bodyPr>
          <a:lstStyle/>
          <a:p>
            <a:pPr algn="ctr"/>
            <a:r>
              <a:rPr lang="it-IT" dirty="0"/>
              <a:t>Deleghe al Governo e ulteriori disposizioni in materia di</a:t>
            </a:r>
          </a:p>
          <a:p>
            <a:pPr algn="ctr"/>
            <a:r>
              <a:rPr lang="it-IT" dirty="0"/>
              <a:t>semplificazione, razionalizzazione e competitività dei settori</a:t>
            </a:r>
          </a:p>
          <a:p>
            <a:pPr algn="ctr"/>
            <a:r>
              <a:rPr lang="it-IT" dirty="0"/>
              <a:t>agricolo, agroalimentare, della pesca e dell’acquacoltura</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515</Words>
  <Application>Microsoft Office PowerPoint</Application>
  <PresentationFormat>Presentazione su schermo (4:3)</PresentationFormat>
  <Paragraphs>67</Paragraphs>
  <Slides>5</Slides>
  <Notes>0</Notes>
  <HiddenSlides>0</HiddenSlides>
  <MMClips>0</MMClips>
  <ScaleCrop>false</ScaleCrop>
  <HeadingPairs>
    <vt:vector size="4" baseType="variant">
      <vt:variant>
        <vt:lpstr>Tema</vt:lpstr>
      </vt:variant>
      <vt:variant>
        <vt:i4>1</vt:i4>
      </vt:variant>
      <vt:variant>
        <vt:lpstr>Titoli diapositive</vt:lpstr>
      </vt:variant>
      <vt:variant>
        <vt:i4>5</vt:i4>
      </vt:variant>
    </vt:vector>
  </HeadingPairs>
  <TitlesOfParts>
    <vt:vector size="6" baseType="lpstr">
      <vt:lpstr>Tema di Office</vt:lpstr>
      <vt:lpstr>Presentazione standard di PowerPoint</vt:lpstr>
      <vt:lpstr>Revisione del Regolamento:  PRINCIPALI NODI DA SCIOGLIERE</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francesco.giardina</dc:creator>
  <cp:lastModifiedBy>antonio.sposicchi</cp:lastModifiedBy>
  <cp:revision>11</cp:revision>
  <dcterms:created xsi:type="dcterms:W3CDTF">2016-07-05T13:18:24Z</dcterms:created>
  <dcterms:modified xsi:type="dcterms:W3CDTF">2016-07-11T11:14:44Z</dcterms:modified>
</cp:coreProperties>
</file>