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67" r:id="rId4"/>
    <p:sldId id="265" r:id="rId5"/>
    <p:sldId id="264" r:id="rId6"/>
    <p:sldId id="262" r:id="rId7"/>
    <p:sldId id="261" r:id="rId8"/>
    <p:sldId id="260" r:id="rId9"/>
    <p:sldId id="279" r:id="rId10"/>
    <p:sldId id="270" r:id="rId11"/>
    <p:sldId id="273" r:id="rId12"/>
    <p:sldId id="268" r:id="rId13"/>
    <p:sldId id="258" r:id="rId14"/>
    <p:sldId id="275" r:id="rId15"/>
    <p:sldId id="274" r:id="rId16"/>
    <p:sldId id="259" r:id="rId17"/>
    <p:sldId id="276" r:id="rId18"/>
    <p:sldId id="277" r:id="rId19"/>
  </p:sldIdLst>
  <p:sldSz cx="9144000" cy="6858000" type="screen4x3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6136A-6C94-44FB-9A0E-C1A9783A421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3E24D-A184-45E9-9574-E97B9D488D0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2797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1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10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11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12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13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14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15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16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17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2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3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4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5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6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7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8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3488"/>
            <a:ext cx="4441825" cy="3332162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B1881-EF8D-4A5E-946A-C8DBBDF32FBA}" type="slidenum">
              <a:rPr lang="it-IT" smtClean="0">
                <a:solidFill>
                  <a:prstClr val="black"/>
                </a:solidFill>
              </a:rPr>
              <a:pPr/>
              <a:t>9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04" rIns="91404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023" indent="0" algn="ctr">
              <a:buNone/>
              <a:defRPr sz="2400"/>
            </a:lvl2pPr>
            <a:lvl3pPr marL="914044" indent="0" algn="ctr">
              <a:buNone/>
              <a:defRPr sz="2400"/>
            </a:lvl3pPr>
            <a:lvl4pPr marL="1371066" indent="0" algn="ctr">
              <a:buNone/>
              <a:defRPr sz="2000"/>
            </a:lvl4pPr>
            <a:lvl5pPr marL="1828089" indent="0" algn="ctr">
              <a:buNone/>
              <a:defRPr sz="2000"/>
            </a:lvl5pPr>
            <a:lvl6pPr marL="2285111" indent="0" algn="ctr">
              <a:buNone/>
              <a:defRPr sz="2000"/>
            </a:lvl6pPr>
            <a:lvl7pPr marL="2742132" indent="0" algn="ctr">
              <a:buNone/>
              <a:defRPr sz="2000"/>
            </a:lvl7pPr>
            <a:lvl8pPr marL="3199155" indent="0" algn="ctr">
              <a:buNone/>
              <a:defRPr sz="2000"/>
            </a:lvl8pPr>
            <a:lvl9pPr marL="3656176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B353-6E46-46F8-8326-9647AEA317F0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120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088D-C5A6-4A05-BF29-BC5B83E99695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5388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04" rIns="91404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0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1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3B9C-0620-4109-B7E6-CBCB756EBAEA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452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8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4CDA-4D41-4A70-82B9-29FAEA379A56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1960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8"/>
            <a:ext cx="7543800" cy="145075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04" rIns="91404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023" indent="0">
              <a:buNone/>
              <a:defRPr sz="2000" b="1"/>
            </a:lvl2pPr>
            <a:lvl3pPr marL="914044" indent="0">
              <a:buNone/>
              <a:defRPr sz="1800" b="1"/>
            </a:lvl3pPr>
            <a:lvl4pPr marL="1371066" indent="0">
              <a:buNone/>
              <a:defRPr sz="1600" b="1"/>
            </a:lvl4pPr>
            <a:lvl5pPr marL="1828089" indent="0">
              <a:buNone/>
              <a:defRPr sz="1600" b="1"/>
            </a:lvl5pPr>
            <a:lvl6pPr marL="2285111" indent="0">
              <a:buNone/>
              <a:defRPr sz="1600" b="1"/>
            </a:lvl6pPr>
            <a:lvl7pPr marL="2742132" indent="0">
              <a:buNone/>
              <a:defRPr sz="1600" b="1"/>
            </a:lvl7pPr>
            <a:lvl8pPr marL="3199155" indent="0">
              <a:buNone/>
              <a:defRPr sz="1600" b="1"/>
            </a:lvl8pPr>
            <a:lvl9pPr marL="365617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04" rIns="91404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023" indent="0">
              <a:buNone/>
              <a:defRPr sz="2000" b="1"/>
            </a:lvl2pPr>
            <a:lvl3pPr marL="914044" indent="0">
              <a:buNone/>
              <a:defRPr sz="1800" b="1"/>
            </a:lvl3pPr>
            <a:lvl4pPr marL="1371066" indent="0">
              <a:buNone/>
              <a:defRPr sz="1600" b="1"/>
            </a:lvl4pPr>
            <a:lvl5pPr marL="1828089" indent="0">
              <a:buNone/>
              <a:defRPr sz="1600" b="1"/>
            </a:lvl5pPr>
            <a:lvl6pPr marL="2285111" indent="0">
              <a:buNone/>
              <a:defRPr sz="1600" b="1"/>
            </a:lvl6pPr>
            <a:lvl7pPr marL="2742132" indent="0">
              <a:buNone/>
              <a:defRPr sz="1600" b="1"/>
            </a:lvl7pPr>
            <a:lvl8pPr marL="3199155" indent="0">
              <a:buNone/>
              <a:defRPr sz="1600" b="1"/>
            </a:lvl8pPr>
            <a:lvl9pPr marL="3656176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D2FF3-5883-48A2-9E6D-05D6FEE66A4D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0326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FAF2-B4C8-4209-8859-4B6D05F7AC1B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2512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6A04A-256F-425F-A253-BED1EB615807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070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62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4"/>
            <a:ext cx="4869180" cy="5257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04" rIns="91404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023" indent="0">
              <a:buNone/>
              <a:defRPr sz="1200"/>
            </a:lvl2pPr>
            <a:lvl3pPr marL="914044" indent="0">
              <a:buNone/>
              <a:defRPr sz="1000"/>
            </a:lvl3pPr>
            <a:lvl4pPr marL="1371066" indent="0">
              <a:buNone/>
              <a:defRPr sz="900"/>
            </a:lvl4pPr>
            <a:lvl5pPr marL="1828089" indent="0">
              <a:buNone/>
              <a:defRPr sz="900"/>
            </a:lvl5pPr>
            <a:lvl6pPr marL="2285111" indent="0">
              <a:buNone/>
              <a:defRPr sz="900"/>
            </a:lvl6pPr>
            <a:lvl7pPr marL="2742132" indent="0">
              <a:buNone/>
              <a:defRPr sz="900"/>
            </a:lvl7pPr>
            <a:lvl8pPr marL="3199155" indent="0">
              <a:buNone/>
              <a:defRPr sz="900"/>
            </a:lvl8pPr>
            <a:lvl9pPr marL="365617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90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79FDC60-8969-4D31-B68F-66B5722B71E9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90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it-IT" dirty="0" smtClean="0">
                <a:solidFill>
                  <a:srgbClr val="455F51"/>
                </a:solidFill>
              </a:rPr>
              <a:t>CCPB - Viale Masini 36 Bologna www.ccpb.it</a:t>
            </a:r>
            <a:endParaRPr lang="it-IT" dirty="0">
              <a:solidFill>
                <a:srgbClr val="455F5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DFE7D9-2B0E-4254-A206-30F4C7D2A94F}" type="slidenum">
              <a:rPr lang="it-IT" smtClean="0">
                <a:solidFill>
                  <a:srgbClr val="455F51"/>
                </a:solidFill>
              </a:rPr>
              <a:pPr/>
              <a:t>‹N›</a:t>
            </a:fld>
            <a:endParaRPr lang="it-IT" dirty="0">
              <a:solidFill>
                <a:srgbClr val="455F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769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8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023" tIns="457023" anchor="t"/>
          <a:lstStyle>
            <a:lvl1pPr marL="0" indent="0">
              <a:buNone/>
              <a:defRPr sz="3200"/>
            </a:lvl1pPr>
            <a:lvl2pPr marL="457023" indent="0">
              <a:buNone/>
              <a:defRPr sz="2800"/>
            </a:lvl2pPr>
            <a:lvl3pPr marL="914044" indent="0">
              <a:buNone/>
              <a:defRPr sz="2400"/>
            </a:lvl3pPr>
            <a:lvl4pPr marL="1371066" indent="0">
              <a:buNone/>
              <a:defRPr sz="2000"/>
            </a:lvl4pPr>
            <a:lvl5pPr marL="1828089" indent="0">
              <a:buNone/>
              <a:defRPr sz="2000"/>
            </a:lvl5pPr>
            <a:lvl6pPr marL="2285111" indent="0">
              <a:buNone/>
              <a:defRPr sz="2000"/>
            </a:lvl6pPr>
            <a:lvl7pPr marL="2742132" indent="0">
              <a:buNone/>
              <a:defRPr sz="2000"/>
            </a:lvl7pPr>
            <a:lvl8pPr marL="3199155" indent="0">
              <a:buNone/>
              <a:defRPr sz="2000"/>
            </a:lvl8pPr>
            <a:lvl9pPr marL="3656176" indent="0">
              <a:buNone/>
              <a:defRPr sz="2000"/>
            </a:lvl9pPr>
          </a:lstStyle>
          <a:p>
            <a:r>
              <a:rPr lang="it-IT" dirty="0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04" tIns="0" rIns="91404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023" indent="0">
              <a:buNone/>
              <a:defRPr sz="1200"/>
            </a:lvl2pPr>
            <a:lvl3pPr marL="914044" indent="0">
              <a:buNone/>
              <a:defRPr sz="1000"/>
            </a:lvl3pPr>
            <a:lvl4pPr marL="1371066" indent="0">
              <a:buNone/>
              <a:defRPr sz="900"/>
            </a:lvl4pPr>
            <a:lvl5pPr marL="1828089" indent="0">
              <a:buNone/>
              <a:defRPr sz="900"/>
            </a:lvl5pPr>
            <a:lvl6pPr marL="2285111" indent="0">
              <a:buNone/>
              <a:defRPr sz="900"/>
            </a:lvl6pPr>
            <a:lvl7pPr marL="2742132" indent="0">
              <a:buNone/>
              <a:defRPr sz="900"/>
            </a:lvl7pPr>
            <a:lvl8pPr marL="3199155" indent="0">
              <a:buNone/>
              <a:defRPr sz="900"/>
            </a:lvl8pPr>
            <a:lvl9pPr marL="3656176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2C408-1BF2-448A-84F6-C5EA77BD3B9B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3221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01" tIns="0" rIns="45701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C19B0-3F6D-4EB5-80CB-E38103DBEBCD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41427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412302"/>
            <a:ext cx="5800725" cy="5759898"/>
          </a:xfrm>
        </p:spPr>
        <p:txBody>
          <a:bodyPr vert="eaVert" lIns="45701" tIns="0" rIns="45701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3941-A317-48B3-914E-A260221A288C}" type="datetime1">
              <a:rPr lang="it-IT" smtClean="0"/>
              <a:pPr/>
              <a:t>15/03/2016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08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15/03/2016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" y="6334319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8"/>
            <a:ext cx="7543800" cy="1450757"/>
          </a:xfrm>
          <a:prstGeom prst="rect">
            <a:avLst/>
          </a:prstGeom>
        </p:spPr>
        <p:txBody>
          <a:bodyPr vert="horz" lIns="91404" tIns="45701" rIns="91404" bIns="45701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01" rIns="0" bIns="45701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5" y="6459790"/>
            <a:ext cx="1854203" cy="365125"/>
          </a:xfrm>
          <a:prstGeom prst="rect">
            <a:avLst/>
          </a:prstGeom>
        </p:spPr>
        <p:txBody>
          <a:bodyPr vert="horz" lIns="91404" tIns="45701" rIns="91404" bIns="45701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914044"/>
            <a:fld id="{861A3471-48F4-461C-B618-D22F29B687B2}" type="datetime1">
              <a:rPr lang="it-IT" smtClean="0"/>
              <a:pPr defTabSz="914044"/>
              <a:t>15/03/2016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3" y="6459790"/>
            <a:ext cx="3617103" cy="365125"/>
          </a:xfrm>
          <a:prstGeom prst="rect">
            <a:avLst/>
          </a:prstGeom>
        </p:spPr>
        <p:txBody>
          <a:bodyPr vert="horz" lIns="91404" tIns="45701" rIns="91404" bIns="45701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914044"/>
            <a:r>
              <a:rPr lang="it-IT" dirty="0" smtClean="0"/>
              <a:t>CCPB - Viale Masini 36 Bologna www.ccpb.it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7" y="6459790"/>
            <a:ext cx="984019" cy="365125"/>
          </a:xfrm>
          <a:prstGeom prst="rect">
            <a:avLst/>
          </a:prstGeom>
        </p:spPr>
        <p:txBody>
          <a:bodyPr vert="horz" lIns="91404" tIns="45701" rIns="91404" bIns="45701" rtlCol="0" anchor="ctr"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pPr defTabSz="914044"/>
            <a:fld id="{ABDFE7D9-2B0E-4254-A206-30F4C7D2A94F}" type="slidenum">
              <a:rPr lang="it-IT" smtClean="0"/>
              <a:pPr defTabSz="914044"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50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66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044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04" indent="-91404" algn="l" defTabSz="914044" rtl="0" eaLnBrk="1" latinLnBrk="0" hangingPunct="1">
        <a:lnSpc>
          <a:spcPct val="90000"/>
        </a:lnSpc>
        <a:spcBef>
          <a:spcPts val="1199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3899" indent="-182808" algn="l" defTabSz="91404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708" indent="-182808" algn="l" defTabSz="91404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516" indent="-182808" algn="l" defTabSz="91404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325" indent="-182808" algn="l" defTabSz="91404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572" indent="-228511" algn="l" defTabSz="91404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494" indent="-228511" algn="l" defTabSz="91404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417" indent="-228511" algn="l" defTabSz="91404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340" indent="-228511" algn="l" defTabSz="914044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23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44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66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89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11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32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55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76" algn="l" defTabSz="9140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garcea@ccpb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gmaio@ccpb.it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85978" y="2276872"/>
            <a:ext cx="9036496" cy="3240360"/>
          </a:xfrm>
        </p:spPr>
        <p:txBody>
          <a:bodyPr>
            <a:noAutofit/>
          </a:bodyPr>
          <a:lstStyle/>
          <a:p>
            <a:pPr algn="ctr"/>
            <a:r>
              <a:rPr lang="it-IT" sz="3600" dirty="0"/>
              <a:t>La certificazione della sostenibilità ambientale, </a:t>
            </a:r>
          </a:p>
          <a:p>
            <a:pPr algn="ctr"/>
            <a:r>
              <a:rPr lang="it-IT" sz="3600" dirty="0"/>
              <a:t>un supporto per il settore agroalimentare</a:t>
            </a:r>
          </a:p>
          <a:p>
            <a:pPr lvl="0" algn="ctr">
              <a:lnSpc>
                <a:spcPct val="200000"/>
              </a:lnSpc>
              <a:buClr>
                <a:srgbClr val="99CB38"/>
              </a:buClr>
            </a:pPr>
            <a:endParaRPr lang="it-IT" sz="1600" b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 pitchFamily="34" charset="0"/>
            </a:endParaRPr>
          </a:p>
          <a:p>
            <a:pPr lvl="0" algn="ctr">
              <a:lnSpc>
                <a:spcPct val="200000"/>
              </a:lnSpc>
              <a:buClr>
                <a:srgbClr val="99CB38"/>
              </a:buClr>
            </a:pPr>
            <a:r>
              <a:rPr lang="it-IT" dirty="0" smtClean="0"/>
              <a:t>GIUSEPPE MAIO</a:t>
            </a:r>
            <a:r>
              <a:rPr lang="it-IT" dirty="0" smtClean="0"/>
              <a:t>– </a:t>
            </a:r>
            <a:r>
              <a:rPr lang="it-IT" dirty="0"/>
              <a:t>CCPB </a:t>
            </a:r>
            <a:r>
              <a:rPr lang="it-IT" dirty="0" err="1"/>
              <a:t>Srl</a:t>
            </a:r>
            <a:endParaRPr lang="it-IT" dirty="0"/>
          </a:p>
          <a:p>
            <a:pPr lvl="0" algn="ctr">
              <a:lnSpc>
                <a:spcPct val="200000"/>
              </a:lnSpc>
              <a:buClr>
                <a:srgbClr val="99CB38"/>
              </a:buClr>
            </a:pPr>
            <a:r>
              <a:rPr lang="it-IT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</a:t>
            </a:r>
            <a:r>
              <a:rPr lang="it-IT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hlinkClick r:id="rId3"/>
              </a:rPr>
              <a:t>gmaio@ccpb.it</a:t>
            </a:r>
            <a:r>
              <a:rPr lang="it-IT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it-IT" sz="1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/>
            <a:endParaRPr lang="it-IT" sz="44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31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251520" y="1484784"/>
            <a:ext cx="8640960" cy="4608512"/>
          </a:xfrm>
        </p:spPr>
        <p:txBody>
          <a:bodyPr>
            <a:normAutofit fontScale="47500" lnSpcReduction="20000"/>
          </a:bodyPr>
          <a:lstStyle/>
          <a:p>
            <a:pPr algn="ctr">
              <a:lnSpc>
                <a:spcPct val="150000"/>
              </a:lnSpc>
            </a:pPr>
            <a:r>
              <a:rPr lang="it-IT" sz="6000" dirty="0" smtClean="0"/>
              <a:t>Biodiversità</a:t>
            </a:r>
          </a:p>
          <a:p>
            <a:pPr algn="just">
              <a:lnSpc>
                <a:spcPct val="150000"/>
              </a:lnSpc>
            </a:pPr>
            <a:r>
              <a:rPr lang="it-IT" sz="3800" dirty="0" smtClean="0"/>
              <a:t>Al </a:t>
            </a:r>
            <a:r>
              <a:rPr lang="it-IT" sz="3800" dirty="0"/>
              <a:t>fine di comprendere quanto i prodotti che il consumatore quotidianamente acquista siano compatibili con l’obiettivo della tutela della biodiversità, si è sviluppato l’interesse verso strumenti e metodologie in grado di controllare e valorizzare questi approcci </a:t>
            </a:r>
            <a:r>
              <a:rPr lang="it-IT" sz="3800" dirty="0" smtClean="0"/>
              <a:t>sostenibili</a:t>
            </a:r>
          </a:p>
          <a:p>
            <a:pPr algn="just">
              <a:lnSpc>
                <a:spcPct val="150000"/>
              </a:lnSpc>
            </a:pPr>
            <a:endParaRPr lang="it-IT" sz="3800" dirty="0"/>
          </a:p>
          <a:p>
            <a:pPr algn="just">
              <a:lnSpc>
                <a:spcPct val="150000"/>
              </a:lnSpc>
            </a:pPr>
            <a:r>
              <a:rPr lang="it-IT" sz="3800" dirty="0"/>
              <a:t>La metodologia che sta alla base della valutazione della biodiversità è l’analisi della qualità biologica dei suoli, che si esplica attraverso l’indicatore QBS </a:t>
            </a:r>
            <a:r>
              <a:rPr lang="it-IT" sz="3800" dirty="0" smtClean="0"/>
              <a:t>«Qualità </a:t>
            </a:r>
            <a:r>
              <a:rPr lang="it-IT" sz="3800" dirty="0"/>
              <a:t>Biologica dei </a:t>
            </a:r>
            <a:r>
              <a:rPr lang="it-IT" sz="3800" dirty="0" smtClean="0"/>
              <a:t>Suoli» associato alla </a:t>
            </a:r>
            <a:r>
              <a:rPr lang="it-IT" sz="3800" dirty="0"/>
              <a:t>valutazione delle pratiche produttive </a:t>
            </a:r>
            <a:r>
              <a:rPr lang="it-IT" sz="3800" dirty="0" smtClean="0"/>
              <a:t>adottate</a:t>
            </a:r>
            <a:endParaRPr lang="it-IT" sz="3800" dirty="0"/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94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39552" y="1412776"/>
            <a:ext cx="8079474" cy="4087073"/>
          </a:xfrm>
        </p:spPr>
        <p:txBody>
          <a:bodyPr>
            <a:normAutofit lnSpcReduction="10000"/>
          </a:bodyPr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Valutazione della Biodiversità degli ecosistemi agricoli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“</a:t>
            </a:r>
            <a:r>
              <a:rPr lang="it-IT" sz="21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Biodiversity</a:t>
            </a:r>
            <a:r>
              <a:rPr lang="it-IT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it-IT" sz="21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Alliance</a:t>
            </a:r>
            <a:r>
              <a:rPr lang="it-IT" sz="21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”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it-IT" sz="24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18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Scopo e Campo di Applicazione</a:t>
            </a:r>
            <a:endParaRPr lang="it-IT" sz="1800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Il Documento Tecnico DT17 « Valutazione della Biodiversità degli ecosistemi agricoli» definisce i requisiti che le Organizzazioni devono soddisfare al fine di valutare e comunicare il valore di biodiversità all’interno dell’ecosistema agricolo oggetto della certificazione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 contenuti del DT17 sono applicabili ai prodotti agroalimentari vegetali di tutte le Organizzazioni, singole o associate</a:t>
            </a:r>
          </a:p>
          <a:p>
            <a:pPr algn="just">
              <a:lnSpc>
                <a:spcPct val="150000"/>
              </a:lnSpc>
            </a:pPr>
            <a:endParaRPr lang="it-IT" sz="16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7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323528" y="1124744"/>
            <a:ext cx="8352928" cy="5184576"/>
          </a:xfrm>
        </p:spPr>
        <p:txBody>
          <a:bodyPr>
            <a:normAutofit lnSpcReduction="10000"/>
          </a:bodyPr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dirty="0">
                <a:solidFill>
                  <a:prstClr val="black">
                    <a:lumMod val="75000"/>
                    <a:lumOff val="25000"/>
                  </a:prstClr>
                </a:solidFill>
              </a:rPr>
              <a:t>Valutazione della Biodiversità degli ecosistemi agricoli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dirty="0">
                <a:solidFill>
                  <a:prstClr val="black">
                    <a:lumMod val="75000"/>
                    <a:lumOff val="25000"/>
                  </a:prstClr>
                </a:solidFill>
              </a:rPr>
              <a:t>“</a:t>
            </a:r>
            <a:r>
              <a:rPr lang="it-IT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Biodiversity</a:t>
            </a:r>
            <a:r>
              <a:rPr lang="it-IT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it-IT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Alliance</a:t>
            </a:r>
            <a:r>
              <a:rPr lang="it-IT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”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it-IT" sz="16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it-IT" sz="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16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Piano </a:t>
            </a:r>
            <a:r>
              <a:rPr lang="it-IT" sz="16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della Biodiversità Aziendale (PBA) </a:t>
            </a: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che </a:t>
            </a:r>
            <a:r>
              <a:rPr lang="it-IT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include i criteri di </a:t>
            </a:r>
            <a:r>
              <a:rPr lang="it-IT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adempimento </a:t>
            </a:r>
            <a:r>
              <a:rPr lang="it-IT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dei seguenti  indicatori  che la ditta in generale s’impegna ad attuare:</a:t>
            </a:r>
            <a:endParaRPr lang="it-IT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Attività biologica del suolo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Tipologia del metodo di produzione (Biologico, Integrato, </a:t>
            </a:r>
            <a:r>
              <a:rPr lang="it-IT" sz="16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ecc</a:t>
            </a: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Controllo delle avversità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Fertilizzazione del suolo</a:t>
            </a:r>
          </a:p>
          <a:p>
            <a:pPr marL="34290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Gestione delle risorse idriche e qualità delle acque superficiali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Gestione delle aree verdi permanenti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Utilizzo insetti pronubi ed di insetti utili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Strategie per l’incremento della biodiversità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Utilizzo di energia da fonti rinnovabili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Utilizzo di pratiche conservative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it-IT" sz="1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Altri (es. utilizzo letame o compost aziendale, fitodepurazione delle acque, apicoltura)</a:t>
            </a: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it-IT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>
              <a:lnSpc>
                <a:spcPct val="150000"/>
              </a:lnSpc>
            </a:pPr>
            <a:endParaRPr lang="it-IT" sz="16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980728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0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7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39552" y="1412776"/>
            <a:ext cx="8424936" cy="4536504"/>
          </a:xfrm>
        </p:spPr>
        <p:txBody>
          <a:bodyPr>
            <a:normAutofit/>
          </a:bodyPr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Valutazione della Biodiversità degli ecosistemi agricoli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“</a:t>
            </a:r>
            <a:r>
              <a:rPr lang="it-IT" sz="21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Biodiversity</a:t>
            </a:r>
            <a:r>
              <a:rPr lang="it-IT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it-IT" sz="21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Alliance</a:t>
            </a:r>
            <a:r>
              <a:rPr lang="it-IT" sz="21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it-IT" sz="18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Piano di </a:t>
            </a:r>
            <a:r>
              <a:rPr lang="it-IT" sz="1800" i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Biodiversità Aziendale - PBA</a:t>
            </a:r>
          </a:p>
          <a:p>
            <a:pPr>
              <a:lnSpc>
                <a:spcPct val="150000"/>
              </a:lnSpc>
            </a:pPr>
            <a:r>
              <a:rPr lang="it-IT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L’Organizzazione deve: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controllare almeno con frequenza annuale che le misure pianificate nel PBA siano </a:t>
            </a:r>
            <a:r>
              <a:rPr lang="it-IT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state </a:t>
            </a:r>
            <a:r>
              <a:rPr lang="it-IT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attuate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dimostrare </a:t>
            </a:r>
            <a:r>
              <a:rPr lang="it-IT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il suo impegno nell’implementazione di quanto definito nel PBA assegnando le responsabilità di gestione e fornendo risorse</a:t>
            </a:r>
            <a:endParaRPr lang="it-IT" sz="1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lnSpc>
                <a:spcPct val="150000"/>
              </a:lnSpc>
            </a:pPr>
            <a:endParaRPr lang="it-IT" sz="1800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55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251520" y="1412776"/>
            <a:ext cx="8360217" cy="5184576"/>
          </a:xfrm>
        </p:spPr>
        <p:txBody>
          <a:bodyPr>
            <a:normAutofit fontScale="70000" lnSpcReduction="20000"/>
          </a:bodyPr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3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Valutazione della Biodiversità degli ecosistemi agricoli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3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“</a:t>
            </a:r>
            <a:r>
              <a:rPr lang="it-IT" sz="34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Biodiversity</a:t>
            </a:r>
            <a:r>
              <a:rPr lang="it-IT" sz="3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it-IT" sz="34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Alliance</a:t>
            </a:r>
            <a:r>
              <a:rPr lang="it-IT" sz="3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”</a:t>
            </a:r>
          </a:p>
          <a:p>
            <a:pPr>
              <a:lnSpc>
                <a:spcPct val="150000"/>
              </a:lnSpc>
            </a:pPr>
            <a:r>
              <a:rPr lang="it-IT" sz="26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Piano dei controlli</a:t>
            </a:r>
          </a:p>
          <a:p>
            <a:pPr algn="just">
              <a:spcAft>
                <a:spcPts val="0"/>
              </a:spcAft>
            </a:pP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L’attività di controllo di CCPB, effettuata sui siti e/o aziende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oggetto della certificazione viene 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attuata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attraverso 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le seguenti fasi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  <a:endParaRPr lang="it-IT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spcAft>
                <a:spcPts val="0"/>
              </a:spcAft>
            </a:pP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- Nel caso di una Organizzazione singola</a:t>
            </a:r>
          </a:p>
          <a:p>
            <a:pPr lvl="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fase di certificazione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iniziale e di sorveglianza è 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prevista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la 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verifica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l’adeguatezza dell’applicazione 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del PBA </a:t>
            </a:r>
          </a:p>
          <a:p>
            <a:pPr algn="just">
              <a:spcAft>
                <a:spcPts val="0"/>
              </a:spcAft>
            </a:pP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- 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Nel caso di una Organizzazione capo-filiera</a:t>
            </a:r>
          </a:p>
          <a:p>
            <a:pPr lvl="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fase di certificazione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iniziale, verifica l’adeguatezza 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l’applicazione 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del PBA sulla √ n del numero delle aziende ad essa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associate</a:t>
            </a:r>
            <a:endParaRPr lang="it-IT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fase di sorveglianza, è prevista l'esecuzione delle 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stesse verifiche previste in fase di certificazione, con frequenza annuale, ridotte al 60% della √ n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aziende associate</a:t>
            </a:r>
          </a:p>
          <a:p>
            <a:pPr lvl="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it-IT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spcAft>
                <a:spcPts val="0"/>
              </a:spcAft>
            </a:pP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L’analisi dell’indice di Biodiversità dei suoli QBS-</a:t>
            </a:r>
            <a:r>
              <a:rPr lang="it-IT" sz="26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ar</a:t>
            </a:r>
            <a:r>
              <a:rPr lang="it-IT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è affidata ad un laboratorio qualificato da </a:t>
            </a:r>
            <a:r>
              <a:rPr lang="it-IT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CCPB</a:t>
            </a:r>
            <a:endParaRPr lang="it-IT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>
              <a:lnSpc>
                <a:spcPct val="150000"/>
              </a:lnSpc>
            </a:pPr>
            <a:endParaRPr lang="it-IT" sz="16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55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39552" y="1306640"/>
            <a:ext cx="8079474" cy="5650752"/>
          </a:xfrm>
        </p:spPr>
        <p:txBody>
          <a:bodyPr>
            <a:normAutofit fontScale="62500" lnSpcReduction="20000"/>
          </a:bodyPr>
          <a:lstStyle/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3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Valutazione della Biodiversità degli ecosistemi agricoli </a:t>
            </a:r>
          </a:p>
          <a:p>
            <a:pPr marL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3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“</a:t>
            </a:r>
            <a:r>
              <a:rPr lang="it-IT" sz="38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Biodiversity</a:t>
            </a:r>
            <a:r>
              <a:rPr lang="it-IT" sz="3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it-IT" sz="38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Alliance</a:t>
            </a:r>
            <a:r>
              <a:rPr lang="it-IT" sz="3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”</a:t>
            </a: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it-IT" sz="27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Modalità di dichiarazione della conformità</a:t>
            </a:r>
          </a:p>
          <a:p>
            <a:pPr algn="just">
              <a:spcAft>
                <a:spcPts val="0"/>
              </a:spcAft>
            </a:pP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L’Organizzazione licenziataria è 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autorizzata, al superamento di un punteggio soglia, </a:t>
            </a: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 dichiarare la conformità 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al </a:t>
            </a: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presente documento attraverso l’utilizzo del logo di CCPB e della seguente 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dicitura:</a:t>
            </a:r>
          </a:p>
          <a:p>
            <a:pPr algn="just">
              <a:spcAft>
                <a:spcPts val="0"/>
              </a:spcAft>
            </a:pPr>
            <a:endParaRPr lang="it-IT" sz="19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spcAft>
                <a:spcPts val="0"/>
              </a:spcAft>
            </a:pPr>
            <a:r>
              <a:rPr lang="it-IT" sz="27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“ Referenza Commerciale …. Ottenuta nel rispetto del DT 17 “</a:t>
            </a:r>
            <a:r>
              <a:rPr lang="it-IT" sz="2700" i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Biodiversity</a:t>
            </a:r>
            <a:r>
              <a:rPr lang="it-IT" sz="27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it-IT" sz="2700" i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Alliance</a:t>
            </a:r>
            <a:r>
              <a:rPr lang="it-IT" sz="2700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” </a:t>
            </a:r>
            <a:endParaRPr lang="it-IT" sz="2700" i="1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spcAft>
                <a:spcPts val="0"/>
              </a:spcAft>
            </a:pPr>
            <a:endParaRPr lang="it-IT" sz="18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spcAft>
                <a:spcPts val="0"/>
              </a:spcAft>
            </a:pP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L’Organizzazione può scegliere se esplicitare i valori di biodiversità 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in etichetta 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 </a:t>
            </a: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su supporto informatico oppure soltanto sul certificato di conformità 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annuale</a:t>
            </a:r>
            <a:endParaRPr lang="it-IT" sz="27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spcAft>
                <a:spcPts val="0"/>
              </a:spcAft>
            </a:pP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Nel caso in cui l’Organizzazione intenda riportare sul packaging del 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prodotto </a:t>
            </a: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le informazioni sulla certificazione ottenuta ma non il logo di CCPB, è possibile a condizione che si introduca una dicitura che comprenda almeno:</a:t>
            </a:r>
          </a:p>
          <a:p>
            <a:pPr marL="342900" lvl="0" indent="-342900" algn="just">
              <a:spcAft>
                <a:spcPts val="0"/>
              </a:spcAft>
              <a:buFont typeface="Arial"/>
              <a:buChar char="-"/>
            </a:pP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il n° di certificato di 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conformità</a:t>
            </a:r>
            <a:endParaRPr lang="it-IT" sz="27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-"/>
            </a:pP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la sigla o il nome del presente documento tecnico (</a:t>
            </a:r>
            <a:r>
              <a:rPr lang="it-IT" sz="27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Biodiversity</a:t>
            </a: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it-IT" sz="27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Alliance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  <a:endParaRPr lang="it-IT" sz="27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-"/>
            </a:pP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CCPB </a:t>
            </a:r>
            <a:r>
              <a:rPr lang="it-IT" sz="27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srl</a:t>
            </a:r>
            <a:r>
              <a:rPr lang="it-IT" sz="2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quale organismo di </a:t>
            </a:r>
            <a:r>
              <a:rPr lang="it-IT" sz="2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certificazione</a:t>
            </a:r>
            <a:endParaRPr lang="it-IT" sz="27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 </a:t>
            </a: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it-IT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>
              <a:lnSpc>
                <a:spcPct val="150000"/>
              </a:lnSpc>
            </a:pPr>
            <a:endParaRPr lang="it-IT" sz="16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7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467544" y="1124744"/>
            <a:ext cx="8079474" cy="5809916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it-IT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 </a:t>
            </a:r>
            <a:r>
              <a:rPr lang="it-IT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Considerazioni finali</a:t>
            </a:r>
          </a:p>
          <a:p>
            <a:pPr algn="ctr">
              <a:spcAft>
                <a:spcPts val="0"/>
              </a:spcAft>
            </a:pPr>
            <a:endParaRPr lang="it-IT" sz="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La sfida per il futuro sarà </a:t>
            </a:r>
            <a:r>
              <a:rPr lang="it-IT" sz="1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puntare </a:t>
            </a: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 un’agricoltura sostenibile, basata sulla biodiversità e in grado di utilizzare tecnologie </a:t>
            </a:r>
            <a:r>
              <a:rPr lang="it-IT" sz="1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atte a garantire </a:t>
            </a: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l’uso sostenibile e la tutela delle </a:t>
            </a:r>
            <a:r>
              <a:rPr lang="it-IT" sz="1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risorse.</a:t>
            </a:r>
            <a:endParaRPr lang="it-IT" sz="17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it-IT" sz="1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La </a:t>
            </a: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valutazione </a:t>
            </a:r>
            <a:r>
              <a:rPr lang="it-IT" sz="1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della </a:t>
            </a:r>
            <a:r>
              <a:rPr lang="it-IT" sz="1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biodiversità </a:t>
            </a: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 la conseguente valorizzazione attraverso </a:t>
            </a:r>
            <a:r>
              <a:rPr lang="it-IT" sz="1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               approcci </a:t>
            </a: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certificativi può rappresentare per il sistema agricolo e </a:t>
            </a:r>
            <a:r>
              <a:rPr lang="it-IT" sz="1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agroalimentare </a:t>
            </a: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la possibilità di ottenere, in particolare, i seguenti benefici:</a:t>
            </a:r>
            <a:b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it-IT" sz="17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it-IT" sz="17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valutazione della qualità ambientale dei prodotti</a:t>
            </a: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identificazione di colture alternative per massimizzare il beneficio ambientale</a:t>
            </a: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possibilità di ridurre i costi di gestione e produzione</a:t>
            </a: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potenziamento dell'uso di tecnologie e soluzioni eco-compatibili</a:t>
            </a: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17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definizione </a:t>
            </a: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delle strategie di business in termini di progettazione del prodotto e / o processi alternativi e più sostenibili</a:t>
            </a:r>
          </a:p>
          <a:p>
            <a:pPr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visibilità del marchio sul prodotto, come ad esempio uno strumento credibile di comunicazione e marketing</a:t>
            </a:r>
          </a:p>
          <a:p>
            <a:pPr marL="0" lvl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it-IT" sz="18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>
              <a:lnSpc>
                <a:spcPct val="150000"/>
              </a:lnSpc>
            </a:pPr>
            <a:endParaRPr lang="it-IT" sz="16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05913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8640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644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85978" y="2276872"/>
            <a:ext cx="9036496" cy="3240360"/>
          </a:xfrm>
        </p:spPr>
        <p:txBody>
          <a:bodyPr>
            <a:noAutofit/>
          </a:bodyPr>
          <a:lstStyle/>
          <a:p>
            <a:pPr algn="ctr"/>
            <a:r>
              <a:rPr lang="it-IT" sz="3600" dirty="0" smtClean="0"/>
              <a:t>Grazie per l’attenzione</a:t>
            </a:r>
          </a:p>
          <a:p>
            <a:pPr lvl="0" algn="ctr">
              <a:lnSpc>
                <a:spcPct val="200000"/>
              </a:lnSpc>
              <a:buClr>
                <a:srgbClr val="99CB38"/>
              </a:buClr>
            </a:pPr>
            <a:endParaRPr lang="it-IT" sz="1600" b="1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 panose="020B0603020202020204" pitchFamily="34" charset="0"/>
            </a:endParaRPr>
          </a:p>
          <a:p>
            <a:pPr lvl="0" algn="ctr">
              <a:lnSpc>
                <a:spcPct val="200000"/>
              </a:lnSpc>
              <a:buClr>
                <a:srgbClr val="99CB38"/>
              </a:buClr>
            </a:pPr>
            <a:r>
              <a:rPr lang="it-IT" dirty="0"/>
              <a:t>GIUSEPPE </a:t>
            </a:r>
            <a:r>
              <a:rPr lang="it-IT" dirty="0" smtClean="0"/>
              <a:t>MAIO– </a:t>
            </a:r>
            <a:r>
              <a:rPr lang="it-IT" dirty="0"/>
              <a:t>CCPB </a:t>
            </a:r>
            <a:r>
              <a:rPr lang="it-IT" dirty="0" err="1"/>
              <a:t>Srl</a:t>
            </a:r>
            <a:endParaRPr lang="it-IT" dirty="0"/>
          </a:p>
          <a:p>
            <a:pPr lvl="0" algn="ctr">
              <a:lnSpc>
                <a:spcPct val="200000"/>
              </a:lnSpc>
              <a:buClr>
                <a:srgbClr val="99CB38"/>
              </a:buClr>
            </a:pPr>
            <a:r>
              <a:rPr lang="it-IT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</a:t>
            </a:r>
            <a:r>
              <a:rPr lang="it-IT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hlinkClick r:id="rId3"/>
              </a:rPr>
              <a:t>gmaio@ccpb.it</a:t>
            </a:r>
            <a:r>
              <a:rPr lang="it-IT" sz="18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it-IT" sz="18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/>
            <a:endParaRPr lang="it-IT" sz="44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17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39552" y="1299782"/>
            <a:ext cx="8079474" cy="5153554"/>
          </a:xfrm>
        </p:spPr>
        <p:txBody>
          <a:bodyPr>
            <a:normAutofit lnSpcReduction="10000"/>
          </a:bodyPr>
          <a:lstStyle/>
          <a:p>
            <a:pPr lvl="0" algn="ctr">
              <a:lnSpc>
                <a:spcPct val="150000"/>
              </a:lnSpc>
              <a:buClr>
                <a:srgbClr val="99CB38"/>
              </a:buClr>
            </a:pPr>
            <a:r>
              <a:rPr lang="it-IT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Sostenibilità </a:t>
            </a:r>
            <a:r>
              <a:rPr lang="it-IT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Ambientale</a:t>
            </a:r>
            <a:endParaRPr lang="it-IT" sz="1800" dirty="0" smtClean="0"/>
          </a:p>
          <a:p>
            <a:pPr lvl="0" algn="just">
              <a:lnSpc>
                <a:spcPct val="150000"/>
              </a:lnSpc>
              <a:buClr>
                <a:srgbClr val="99CB38"/>
              </a:buClr>
            </a:pPr>
            <a:r>
              <a:rPr lang="it-IT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La sostenibilità ambientale è considerata una prerogativa essenziale per garantire la produttività di un ecosistema produttivo nel tempo</a:t>
            </a:r>
            <a:endParaRPr lang="it-IT" sz="1800" dirty="0">
              <a:solidFill>
                <a:srgbClr val="455F51">
                  <a:lumMod val="75000"/>
                </a:srgbClr>
              </a:solidFill>
            </a:endParaRPr>
          </a:p>
          <a:p>
            <a:endParaRPr lang="it-IT" sz="1000" dirty="0"/>
          </a:p>
          <a:p>
            <a:r>
              <a:rPr lang="it-IT" sz="1800" dirty="0" smtClean="0"/>
              <a:t>Per </a:t>
            </a:r>
            <a:r>
              <a:rPr lang="it-IT" sz="1800" dirty="0"/>
              <a:t>perseguire la sostenibilità ambientale: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/>
              <a:t>l'ambiente va </a:t>
            </a:r>
            <a:r>
              <a:rPr lang="it-IT" sz="1800" dirty="0" smtClean="0"/>
              <a:t>conservato </a:t>
            </a:r>
            <a:r>
              <a:rPr lang="it-IT" sz="1800" dirty="0"/>
              <a:t>come fonte di risorse </a:t>
            </a:r>
            <a:r>
              <a:rPr lang="it-IT" sz="1800" dirty="0" smtClean="0"/>
              <a:t>naturali</a:t>
            </a:r>
            <a:endParaRPr lang="it-IT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/>
              <a:t>le risorse </a:t>
            </a:r>
            <a:r>
              <a:rPr lang="it-IT" sz="1800" dirty="0" smtClean="0"/>
              <a:t>non </a:t>
            </a:r>
            <a:r>
              <a:rPr lang="it-IT" sz="1800" dirty="0"/>
              <a:t>devono essere sfruttate oltre la loro naturale capacità di rigenerazione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 smtClean="0"/>
              <a:t>la </a:t>
            </a:r>
            <a:r>
              <a:rPr lang="it-IT" sz="1800" dirty="0"/>
              <a:t>produzione dei rifiuti </a:t>
            </a:r>
            <a:r>
              <a:rPr lang="it-IT" sz="1800" dirty="0" smtClean="0"/>
              <a:t>deve </a:t>
            </a:r>
            <a:r>
              <a:rPr lang="it-IT" sz="1800" dirty="0"/>
              <a:t>procedere a ritmi uguali od inferiori </a:t>
            </a:r>
            <a:r>
              <a:rPr lang="it-IT" sz="1800" dirty="0" smtClean="0"/>
              <a:t>alla capacità </a:t>
            </a:r>
            <a:r>
              <a:rPr lang="it-IT" sz="1800" dirty="0"/>
              <a:t>di assimilazione da parte dell'ambiente stesso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/>
              <a:t>devono essere mantenuti i servizi di sostegno all'ambiente (ad esempio, la  </a:t>
            </a:r>
            <a:r>
              <a:rPr lang="it-IT" sz="1800" dirty="0" smtClean="0"/>
              <a:t>biodiversità) </a:t>
            </a:r>
            <a:endParaRPr lang="it-IT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800" dirty="0"/>
              <a:t>la società deve essere consapevole di tutte le implicazioni biologiche </a:t>
            </a:r>
            <a:r>
              <a:rPr lang="it-IT" sz="1800" dirty="0" smtClean="0"/>
              <a:t>derivanti dall'attività </a:t>
            </a:r>
            <a:r>
              <a:rPr lang="it-IT" sz="1800" dirty="0"/>
              <a:t>economica </a:t>
            </a:r>
          </a:p>
          <a:p>
            <a:pPr algn="ctr">
              <a:lnSpc>
                <a:spcPct val="150000"/>
              </a:lnSpc>
            </a:pPr>
            <a:endParaRPr lang="it-IT" sz="16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7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251520" y="1196752"/>
            <a:ext cx="8360217" cy="3839275"/>
          </a:xfrm>
        </p:spPr>
        <p:txBody>
          <a:bodyPr>
            <a:normAutofit/>
          </a:bodyPr>
          <a:lstStyle/>
          <a:p>
            <a:pPr lvl="0" algn="ctr">
              <a:lnSpc>
                <a:spcPct val="150000"/>
              </a:lnSpc>
              <a:buClr>
                <a:srgbClr val="99CB38"/>
              </a:buClr>
            </a:pPr>
            <a:r>
              <a:rPr lang="it-IT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Sostenibilità </a:t>
            </a:r>
            <a:r>
              <a:rPr lang="it-IT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Ambientale</a:t>
            </a:r>
            <a:endParaRPr lang="it-IT" sz="1800" dirty="0" smtClean="0"/>
          </a:p>
          <a:p>
            <a:pPr algn="just">
              <a:lnSpc>
                <a:spcPct val="150000"/>
              </a:lnSpc>
            </a:pPr>
            <a:r>
              <a:rPr lang="it-IT" sz="1800" dirty="0" smtClean="0"/>
              <a:t>La sostenibilità, alla luce degli scenari globali di medio periodo, risulta oramai essere </a:t>
            </a:r>
            <a:r>
              <a:rPr lang="it-IT" sz="1800" dirty="0"/>
              <a:t>uno degli obiettivi prioritari della nuova Politica Agricola </a:t>
            </a:r>
            <a:r>
              <a:rPr lang="it-IT" sz="1800" dirty="0" smtClean="0"/>
              <a:t>Comunitaria</a:t>
            </a:r>
          </a:p>
          <a:p>
            <a:pPr algn="just">
              <a:lnSpc>
                <a:spcPct val="150000"/>
              </a:lnSpc>
            </a:pPr>
            <a:endParaRPr lang="it-IT" sz="1800" dirty="0" smtClean="0"/>
          </a:p>
          <a:p>
            <a:pPr algn="just">
              <a:lnSpc>
                <a:spcPct val="150000"/>
              </a:lnSpc>
            </a:pPr>
            <a:endParaRPr lang="it-IT" sz="1800" dirty="0"/>
          </a:p>
          <a:p>
            <a:pPr algn="just">
              <a:lnSpc>
                <a:spcPct val="150000"/>
              </a:lnSpc>
            </a:pPr>
            <a:endParaRPr lang="it-IT" sz="16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369" y="2852936"/>
            <a:ext cx="4464496" cy="239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07504" y="5373216"/>
            <a:ext cx="903649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Una attività produttiva sostenibile deve, pur garantendo la qualità dei prodotti,  mantenere  la produttività dei processi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svolti, nonché la capacità di resilienza e mitigazione degli ecosistemi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39552" y="1299782"/>
            <a:ext cx="8079474" cy="4649498"/>
          </a:xfrm>
        </p:spPr>
        <p:txBody>
          <a:bodyPr>
            <a:normAutofit/>
          </a:bodyPr>
          <a:lstStyle/>
          <a:p>
            <a:pPr lvl="0" algn="ctr">
              <a:lnSpc>
                <a:spcPct val="150000"/>
              </a:lnSpc>
              <a:buClr>
                <a:srgbClr val="99CB38"/>
              </a:buClr>
            </a:pPr>
            <a:r>
              <a:rPr lang="it-IT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Sostenibilità </a:t>
            </a:r>
            <a:r>
              <a:rPr lang="it-IT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Ambientale</a:t>
            </a:r>
            <a:endParaRPr lang="it-IT" sz="1800" dirty="0" smtClean="0"/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800" b="1" i="1" dirty="0" smtClean="0"/>
              <a:t>Resilienza </a:t>
            </a:r>
            <a:r>
              <a:rPr lang="it-IT" sz="1800" dirty="0" smtClean="0"/>
              <a:t>: </a:t>
            </a:r>
            <a:r>
              <a:rPr lang="it-IT" sz="1800" dirty="0" smtClean="0"/>
              <a:t>capacità di </a:t>
            </a:r>
            <a:r>
              <a:rPr lang="it-IT" sz="1800" dirty="0"/>
              <a:t>un sistema ecologico di ritornare al suo stato iniziale, dopo essere </a:t>
            </a:r>
            <a:r>
              <a:rPr lang="it-IT" sz="1800" dirty="0" smtClean="0"/>
              <a:t>stato sottoposto </a:t>
            </a:r>
            <a:r>
              <a:rPr lang="it-IT" sz="1800" dirty="0"/>
              <a:t>a </a:t>
            </a:r>
            <a:r>
              <a:rPr lang="it-IT" sz="1800" dirty="0" smtClean="0"/>
              <a:t>una </a:t>
            </a:r>
            <a:r>
              <a:rPr lang="it-IT" sz="1800" dirty="0"/>
              <a:t>perturbazione che ha modificato </a:t>
            </a:r>
            <a:r>
              <a:rPr lang="it-IT" sz="1800" dirty="0" smtClean="0"/>
              <a:t>il suo </a:t>
            </a:r>
            <a:r>
              <a:rPr lang="it-IT" sz="1800" dirty="0"/>
              <a:t>stato</a:t>
            </a:r>
            <a:r>
              <a:rPr lang="it-IT" sz="1800" dirty="0" smtClean="0"/>
              <a:t>; dove </a:t>
            </a:r>
            <a:r>
              <a:rPr lang="it-IT" sz="1800" dirty="0"/>
              <a:t>la perturbazione può avere origine antropica </a:t>
            </a:r>
            <a:r>
              <a:rPr lang="it-IT" sz="1800" dirty="0" smtClean="0"/>
              <a:t>(ad es. inquinamento, disboscamento, cambiamento climatico, l'invasione da parte di una o più specie aliene) o naturale (ad es. un evento atmosferico, un incendio, una frana)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it-IT" sz="1100" dirty="0" smtClean="0"/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800" b="1" i="1" dirty="0" smtClean="0"/>
              <a:t>Mitigazione </a:t>
            </a:r>
            <a:r>
              <a:rPr lang="it-IT" sz="1800" dirty="0" smtClean="0"/>
              <a:t>: </a:t>
            </a:r>
            <a:r>
              <a:rPr lang="it-IT" sz="1800" dirty="0" smtClean="0"/>
              <a:t>azioni </a:t>
            </a:r>
            <a:r>
              <a:rPr lang="it-IT" sz="1800" dirty="0"/>
              <a:t>e mezzi in grado di ridurre le emissioni di gas ad effetto serra (GHG) nell’atmosfera e contenere il fenomeno del riscaldamento </a:t>
            </a:r>
            <a:r>
              <a:rPr lang="it-IT" sz="1800" dirty="0" smtClean="0"/>
              <a:t>globale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it-IT" sz="1100" dirty="0"/>
          </a:p>
          <a:p>
            <a:pPr>
              <a:buFont typeface="Arial" panose="020B0604020202020204" pitchFamily="34" charset="0"/>
              <a:buChar char="•"/>
            </a:pPr>
            <a:endParaRPr lang="it-IT" sz="1800" dirty="0"/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7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251520" y="1299782"/>
            <a:ext cx="8496944" cy="494589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 smtClean="0"/>
              <a:t>LCA – Life </a:t>
            </a:r>
            <a:r>
              <a:rPr lang="it-IT" sz="2400" dirty="0" err="1" smtClean="0"/>
              <a:t>Cycle</a:t>
            </a:r>
            <a:r>
              <a:rPr lang="it-IT" sz="2400" dirty="0" smtClean="0"/>
              <a:t> </a:t>
            </a:r>
            <a:r>
              <a:rPr lang="it-IT" sz="2400" dirty="0" err="1" smtClean="0"/>
              <a:t>Assessment</a:t>
            </a:r>
            <a:endParaRPr lang="it-IT" sz="2400" dirty="0" smtClean="0"/>
          </a:p>
          <a:p>
            <a:pPr algn="just">
              <a:lnSpc>
                <a:spcPct val="150000"/>
              </a:lnSpc>
            </a:pPr>
            <a:r>
              <a:rPr lang="it-IT" sz="1800" dirty="0"/>
              <a:t>Il Life </a:t>
            </a:r>
            <a:r>
              <a:rPr lang="it-IT" sz="1800" dirty="0" err="1"/>
              <a:t>Cycle</a:t>
            </a:r>
            <a:r>
              <a:rPr lang="it-IT" sz="1800" dirty="0"/>
              <a:t> </a:t>
            </a:r>
            <a:r>
              <a:rPr lang="it-IT" sz="1800" dirty="0" err="1"/>
              <a:t>Assessment</a:t>
            </a:r>
            <a:r>
              <a:rPr lang="it-IT" sz="1800" dirty="0"/>
              <a:t> o Valutazione del Ciclo di Vita, </a:t>
            </a:r>
            <a:endParaRPr lang="it-IT" sz="1800" dirty="0" smtClean="0"/>
          </a:p>
          <a:p>
            <a:pPr algn="just">
              <a:lnSpc>
                <a:spcPct val="150000"/>
              </a:lnSpc>
            </a:pPr>
            <a:r>
              <a:rPr lang="it-IT" sz="1800" dirty="0" smtClean="0"/>
              <a:t>è </a:t>
            </a:r>
            <a:r>
              <a:rPr lang="it-IT" sz="1800" dirty="0"/>
              <a:t>un procedimento oggettivo di valutazione </a:t>
            </a:r>
            <a:endParaRPr lang="it-IT" sz="1800" dirty="0" smtClean="0"/>
          </a:p>
          <a:p>
            <a:pPr algn="just">
              <a:lnSpc>
                <a:spcPct val="150000"/>
              </a:lnSpc>
            </a:pPr>
            <a:r>
              <a:rPr lang="it-IT" sz="1800" dirty="0" smtClean="0"/>
              <a:t>dei </a:t>
            </a:r>
            <a:r>
              <a:rPr lang="it-IT" sz="1800" dirty="0"/>
              <a:t>carichi </a:t>
            </a:r>
            <a:r>
              <a:rPr lang="it-IT" sz="1800" dirty="0" smtClean="0"/>
              <a:t>ambientali </a:t>
            </a:r>
            <a:r>
              <a:rPr lang="it-IT" sz="1800" dirty="0"/>
              <a:t>relativi a un processo o </a:t>
            </a:r>
            <a:endParaRPr lang="it-IT" sz="1800" dirty="0" smtClean="0"/>
          </a:p>
          <a:p>
            <a:pPr algn="just">
              <a:lnSpc>
                <a:spcPct val="150000"/>
              </a:lnSpc>
            </a:pPr>
            <a:r>
              <a:rPr lang="it-IT" sz="1800" dirty="0" smtClean="0"/>
              <a:t>un’attività</a:t>
            </a:r>
            <a:r>
              <a:rPr lang="it-IT" sz="1800" dirty="0"/>
              <a:t>,  </a:t>
            </a:r>
            <a:r>
              <a:rPr lang="it-IT" sz="1800" dirty="0" smtClean="0"/>
              <a:t>effettuato </a:t>
            </a:r>
            <a:r>
              <a:rPr lang="it-IT" sz="1800" dirty="0"/>
              <a:t>attraverso l’identificazione </a:t>
            </a:r>
            <a:endParaRPr lang="it-IT" sz="1800" dirty="0" smtClean="0"/>
          </a:p>
          <a:p>
            <a:pPr algn="just">
              <a:lnSpc>
                <a:spcPct val="150000"/>
              </a:lnSpc>
            </a:pPr>
            <a:r>
              <a:rPr lang="it-IT" sz="1800" dirty="0" smtClean="0"/>
              <a:t>dell’energia </a:t>
            </a:r>
            <a:r>
              <a:rPr lang="it-IT" sz="1800" dirty="0"/>
              <a:t> </a:t>
            </a:r>
            <a:r>
              <a:rPr lang="it-IT" sz="1800" dirty="0" smtClean="0"/>
              <a:t>e </a:t>
            </a:r>
            <a:r>
              <a:rPr lang="it-IT" sz="1800" dirty="0"/>
              <a:t>dei materiali usati </a:t>
            </a:r>
            <a:r>
              <a:rPr lang="it-IT" sz="1800" dirty="0" smtClean="0"/>
              <a:t>e </a:t>
            </a:r>
            <a:r>
              <a:rPr lang="it-IT" sz="1800" dirty="0"/>
              <a:t>dei rifiuti rilasciati </a:t>
            </a:r>
            <a:r>
              <a:rPr lang="it-IT" sz="1800" dirty="0" smtClean="0"/>
              <a:t>nell’ambiente    </a:t>
            </a:r>
          </a:p>
          <a:p>
            <a:pPr algn="just">
              <a:lnSpc>
                <a:spcPct val="150000"/>
              </a:lnSpc>
            </a:pPr>
            <a:r>
              <a:rPr lang="it-IT" sz="1800" dirty="0" smtClean="0"/>
              <a:t>«</a:t>
            </a:r>
            <a:r>
              <a:rPr lang="it-IT" sz="1400" i="1" dirty="0" smtClean="0"/>
              <a:t>SETAC </a:t>
            </a:r>
            <a:r>
              <a:rPr lang="it-IT" sz="1400" i="1" dirty="0"/>
              <a:t>(Society of </a:t>
            </a:r>
            <a:r>
              <a:rPr lang="it-IT" sz="1400" i="1" dirty="0" err="1"/>
              <a:t>Environmental</a:t>
            </a:r>
            <a:r>
              <a:rPr lang="it-IT" sz="1400" i="1" dirty="0"/>
              <a:t> </a:t>
            </a:r>
            <a:r>
              <a:rPr lang="it-IT" sz="1400" i="1" dirty="0" err="1"/>
              <a:t>Toxicology</a:t>
            </a:r>
            <a:r>
              <a:rPr lang="it-IT" sz="1400" i="1" dirty="0"/>
              <a:t> and </a:t>
            </a:r>
            <a:r>
              <a:rPr lang="it-IT" sz="1400" i="1" dirty="0" err="1"/>
              <a:t>Chemistry</a:t>
            </a:r>
            <a:r>
              <a:rPr lang="it-IT" sz="1400" i="1" dirty="0"/>
              <a:t>), </a:t>
            </a:r>
            <a:r>
              <a:rPr lang="it-IT" sz="1400" i="1" dirty="0" smtClean="0"/>
              <a:t>1990»</a:t>
            </a:r>
            <a:endParaRPr lang="it-IT" sz="1400" i="1" dirty="0"/>
          </a:p>
          <a:p>
            <a:pPr algn="ctr">
              <a:lnSpc>
                <a:spcPct val="150000"/>
              </a:lnSpc>
            </a:pPr>
            <a:endParaRPr lang="it-IT" sz="2400" dirty="0"/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92896"/>
            <a:ext cx="3709093" cy="3027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7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32263" y="1556792"/>
            <a:ext cx="8079474" cy="4320479"/>
          </a:xfrm>
        </p:spPr>
        <p:txBody>
          <a:bodyPr>
            <a:normAutofit fontScale="62500" lnSpcReduction="20000"/>
          </a:bodyPr>
          <a:lstStyle/>
          <a:p>
            <a:pPr marL="0" lvl="0" indent="0" algn="ctr" defTabSz="914400">
              <a:spcBef>
                <a:spcPct val="50000"/>
              </a:spcBef>
              <a:spcAft>
                <a:spcPts val="0"/>
              </a:spcAft>
              <a:buClrTx/>
              <a:buSzTx/>
              <a:buNone/>
            </a:pPr>
            <a:r>
              <a:rPr lang="it-IT" sz="3800" dirty="0" smtClean="0"/>
              <a:t>Principali indicatori ambientali</a:t>
            </a:r>
          </a:p>
          <a:p>
            <a:pPr marL="0" lvl="0" indent="0" defTabSz="914400">
              <a:spcBef>
                <a:spcPct val="50000"/>
              </a:spcBef>
              <a:spcAft>
                <a:spcPts val="0"/>
              </a:spcAft>
              <a:buClrTx/>
              <a:buSzTx/>
              <a:buNone/>
            </a:pPr>
            <a:endParaRPr lang="it-IT" sz="1600" dirty="0" smtClean="0"/>
          </a:p>
          <a:p>
            <a:pPr marL="0" lvl="0" indent="0" defTabSz="914400">
              <a:spcBef>
                <a:spcPct val="50000"/>
              </a:spcBef>
              <a:spcAft>
                <a:spcPts val="0"/>
              </a:spcAft>
              <a:buClrTx/>
              <a:buSzTx/>
              <a:buNone/>
            </a:pPr>
            <a:endParaRPr lang="it-IT" sz="2600" dirty="0"/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2900" dirty="0" smtClean="0"/>
              <a:t> Emissioni </a:t>
            </a:r>
            <a:r>
              <a:rPr lang="it-IT" sz="2900" dirty="0"/>
              <a:t>di Gas Serra (Kg CO2 </a:t>
            </a:r>
            <a:r>
              <a:rPr lang="it-IT" sz="2900" dirty="0" err="1"/>
              <a:t>eq</a:t>
            </a:r>
            <a:r>
              <a:rPr lang="it-IT" sz="2900" dirty="0"/>
              <a:t>/unità funzionale) </a:t>
            </a:r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2900" dirty="0"/>
              <a:t> </a:t>
            </a:r>
            <a:r>
              <a:rPr lang="it-IT" sz="2900" dirty="0" smtClean="0"/>
              <a:t>Consumo </a:t>
            </a:r>
            <a:r>
              <a:rPr lang="it-IT" sz="2900" dirty="0"/>
              <a:t>di acqua (l H2O/unità funzionale)</a:t>
            </a:r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2900" dirty="0"/>
              <a:t> </a:t>
            </a:r>
            <a:r>
              <a:rPr lang="it-IT" sz="2900" dirty="0" smtClean="0"/>
              <a:t>Potere </a:t>
            </a:r>
            <a:r>
              <a:rPr lang="it-IT" sz="2900" dirty="0"/>
              <a:t>Eutrofizzante (Kg PO4/unità funzionale)</a:t>
            </a:r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2900" dirty="0"/>
              <a:t> </a:t>
            </a:r>
            <a:r>
              <a:rPr lang="it-IT" sz="2900" dirty="0" smtClean="0"/>
              <a:t>Potere </a:t>
            </a:r>
            <a:r>
              <a:rPr lang="it-IT" sz="2900" dirty="0"/>
              <a:t>Acidificante (Kg SO2 /unità funzionale)</a:t>
            </a:r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2900" dirty="0"/>
              <a:t> </a:t>
            </a:r>
            <a:r>
              <a:rPr lang="it-IT" sz="2900" dirty="0" smtClean="0"/>
              <a:t>Tossicità </a:t>
            </a:r>
            <a:r>
              <a:rPr lang="it-IT" sz="2900" dirty="0"/>
              <a:t>dell’acqua e del suolo (Kg 1,4-DB </a:t>
            </a:r>
            <a:r>
              <a:rPr lang="it-IT" sz="2900" dirty="0" err="1"/>
              <a:t>eq</a:t>
            </a:r>
            <a:r>
              <a:rPr lang="it-IT" sz="2900" dirty="0"/>
              <a:t>/unità funzionale) </a:t>
            </a:r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2900" dirty="0"/>
              <a:t> </a:t>
            </a:r>
            <a:r>
              <a:rPr lang="it-IT" sz="2900" dirty="0" smtClean="0"/>
              <a:t>Land </a:t>
            </a:r>
            <a:r>
              <a:rPr lang="it-IT" sz="2900" dirty="0"/>
              <a:t>Use (m2 SAU/unità funzionale) </a:t>
            </a:r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it-IT" sz="2900" dirty="0"/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2900" dirty="0"/>
              <a:t> </a:t>
            </a:r>
            <a:r>
              <a:rPr lang="it-IT" sz="2900" dirty="0" smtClean="0"/>
              <a:t>Affezioni </a:t>
            </a:r>
            <a:r>
              <a:rPr lang="it-IT" sz="2900" dirty="0"/>
              <a:t>respiratorie da sostanze inorganiche (Kg PM 2,5eq/unità funzionale)</a:t>
            </a:r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2900" dirty="0"/>
              <a:t> </a:t>
            </a:r>
            <a:r>
              <a:rPr lang="it-IT" sz="2900" dirty="0" smtClean="0"/>
              <a:t>Assottigliamento </a:t>
            </a:r>
            <a:r>
              <a:rPr lang="it-IT" sz="2900" dirty="0"/>
              <a:t>dello strato di ozono (Kg CFC-11eq/unità funzionale)</a:t>
            </a:r>
          </a:p>
          <a:p>
            <a:pPr defTabSz="914400"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it-IT" sz="2900" dirty="0"/>
              <a:t> </a:t>
            </a:r>
            <a:r>
              <a:rPr lang="it-IT" sz="2900" dirty="0" smtClean="0"/>
              <a:t>Formazione </a:t>
            </a:r>
            <a:r>
              <a:rPr lang="it-IT" sz="2900" dirty="0"/>
              <a:t>di ossidanti fotochimici (Kg C2H4 </a:t>
            </a:r>
            <a:r>
              <a:rPr lang="it-IT" sz="2900" dirty="0" err="1"/>
              <a:t>eq</a:t>
            </a:r>
            <a:r>
              <a:rPr lang="it-IT" sz="2900" dirty="0"/>
              <a:t>/unità funzionale)</a:t>
            </a:r>
          </a:p>
          <a:p>
            <a:pPr algn="ctr">
              <a:lnSpc>
                <a:spcPct val="150000"/>
              </a:lnSpc>
            </a:pPr>
            <a:endParaRPr lang="it-IT" sz="1600" dirty="0">
              <a:latin typeface="Trebuchet MS" panose="020B0603020202020204" pitchFamily="34" charset="0"/>
            </a:endParaRPr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7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329889" y="1412776"/>
            <a:ext cx="8079474" cy="475252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it-IT" sz="1800" dirty="0" smtClean="0"/>
              <a:t>Principali indicatori presenti comunicati sul mercato</a:t>
            </a:r>
          </a:p>
          <a:p>
            <a:pPr algn="ctr">
              <a:lnSpc>
                <a:spcPct val="150000"/>
              </a:lnSpc>
            </a:pPr>
            <a:endParaRPr lang="it-IT" sz="1800" dirty="0"/>
          </a:p>
          <a:p>
            <a:pPr algn="ctr">
              <a:lnSpc>
                <a:spcPct val="150000"/>
              </a:lnSpc>
            </a:pPr>
            <a:endParaRPr lang="it-IT" sz="1800" dirty="0" smtClean="0"/>
          </a:p>
          <a:p>
            <a:pPr algn="ctr">
              <a:lnSpc>
                <a:spcPct val="150000"/>
              </a:lnSpc>
            </a:pPr>
            <a:endParaRPr lang="it-IT" sz="1800" dirty="0"/>
          </a:p>
          <a:p>
            <a:pPr algn="ctr">
              <a:lnSpc>
                <a:spcPct val="150000"/>
              </a:lnSpc>
            </a:pPr>
            <a:r>
              <a:rPr lang="it-IT" sz="1800" dirty="0" smtClean="0"/>
              <a:t>Schemi di certificazione attivati da CCPB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800" dirty="0" smtClean="0"/>
              <a:t>EPD – </a:t>
            </a:r>
            <a:r>
              <a:rPr lang="it-IT" sz="1800" dirty="0" err="1" smtClean="0"/>
              <a:t>Environmental</a:t>
            </a:r>
            <a:r>
              <a:rPr lang="it-IT" sz="1800" dirty="0" smtClean="0"/>
              <a:t> Product </a:t>
            </a:r>
            <a:r>
              <a:rPr lang="it-IT" sz="1800" dirty="0" err="1" smtClean="0"/>
              <a:t>Declaration</a:t>
            </a:r>
            <a:endParaRPr lang="it-IT" sz="1800" dirty="0" smtClean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800" dirty="0" smtClean="0"/>
              <a:t>Carbon </a:t>
            </a:r>
            <a:r>
              <a:rPr lang="it-IT" sz="1800" dirty="0" err="1" smtClean="0"/>
              <a:t>Footprint</a:t>
            </a:r>
            <a:endParaRPr lang="it-IT" sz="1800" dirty="0" smtClean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800" dirty="0" smtClean="0"/>
              <a:t>Water </a:t>
            </a:r>
            <a:r>
              <a:rPr lang="it-IT" sz="1800" dirty="0" err="1" smtClean="0"/>
              <a:t>Footprint</a:t>
            </a:r>
            <a:endParaRPr lang="it-IT" sz="1800" dirty="0"/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075" y="2251760"/>
            <a:ext cx="2161512" cy="1566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075" y="2279385"/>
            <a:ext cx="1303251" cy="159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79572"/>
            <a:ext cx="2157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379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532263" y="2006223"/>
            <a:ext cx="8079474" cy="3029803"/>
          </a:xfrm>
        </p:spPr>
        <p:txBody>
          <a:bodyPr>
            <a:normAutofit/>
          </a:bodyPr>
          <a:lstStyle/>
          <a:p>
            <a:pPr algn="just"/>
            <a:endParaRPr lang="it-IT" sz="1800" dirty="0">
              <a:solidFill>
                <a:srgbClr val="231F20"/>
              </a:solidFill>
            </a:endParaRPr>
          </a:p>
          <a:p>
            <a:pPr marL="0" indent="0" algn="just">
              <a:buNone/>
            </a:pPr>
            <a:endParaRPr lang="it-IT" sz="1800" dirty="0" smtClean="0">
              <a:solidFill>
                <a:srgbClr val="231F20"/>
              </a:solidFill>
            </a:endParaRPr>
          </a:p>
          <a:p>
            <a:pPr algn="just"/>
            <a:endParaRPr lang="it-IT" sz="1800" dirty="0" smtClean="0">
              <a:solidFill>
                <a:srgbClr val="231F20"/>
              </a:solidFill>
            </a:endParaRPr>
          </a:p>
          <a:p>
            <a:pPr algn="just"/>
            <a:endParaRPr lang="it-IT" sz="1800" dirty="0">
              <a:solidFill>
                <a:srgbClr val="231F20"/>
              </a:solidFill>
            </a:endParaRPr>
          </a:p>
          <a:p>
            <a:pPr algn="just"/>
            <a:endParaRPr lang="it-IT" sz="1800" dirty="0"/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79512" y="2492897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Valutazione della Biodiversità degli ecosistemi agricoli </a:t>
            </a:r>
          </a:p>
          <a:p>
            <a:pPr algn="ctr"/>
            <a:r>
              <a:rPr lang="it-IT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it-IT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Biodiversity</a:t>
            </a:r>
            <a:r>
              <a:rPr lang="it-IT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Alliance</a:t>
            </a:r>
            <a:r>
              <a:rPr lang="it-IT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432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83777" y="6459790"/>
            <a:ext cx="3617103" cy="365125"/>
          </a:xfrm>
        </p:spPr>
        <p:txBody>
          <a:bodyPr/>
          <a:lstStyle/>
          <a:p>
            <a:r>
              <a:rPr lang="it-IT" sz="1200" dirty="0">
                <a:solidFill>
                  <a:prstClr val="white"/>
                </a:solidFill>
              </a:rPr>
              <a:t>CCPB - Viale Masini 36 Bologna - www.ccpb.it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FE7D9-2B0E-4254-A206-30F4C7D2A94F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4294967295"/>
          </p:nvPr>
        </p:nvSpPr>
        <p:spPr>
          <a:xfrm>
            <a:off x="467544" y="1556792"/>
            <a:ext cx="8079474" cy="379904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 smtClean="0"/>
              <a:t>Biodiversità</a:t>
            </a:r>
          </a:p>
          <a:p>
            <a:pPr algn="just">
              <a:lnSpc>
                <a:spcPct val="150000"/>
              </a:lnSpc>
            </a:pPr>
            <a:r>
              <a:rPr lang="it-IT" sz="1800" dirty="0" smtClean="0"/>
              <a:t>La </a:t>
            </a:r>
            <a:r>
              <a:rPr lang="it-IT" sz="1800" dirty="0"/>
              <a:t>biodiversità, o diversità biologica, è definita dalla Conferenza dell'ONU su ambiente e sviluppo tenutasi a Rio de Janeiro nel 1992 (art. 2 della Convenzione sulla diversità biologica) </a:t>
            </a:r>
            <a:r>
              <a:rPr lang="it-IT" sz="1800" i="1" dirty="0" smtClean="0"/>
              <a:t>«ogni </a:t>
            </a:r>
            <a:r>
              <a:rPr lang="it-IT" sz="1800" i="1" dirty="0"/>
              <a:t>tipo di variabilità tra gli organismi viventi, compresi, tra gli altri, gli ecosistemi terrestri, marini e altri acquatici e i complessi ecologici di cui essi sono parte; essa comprende la diversità entro specie, tra specie e tra </a:t>
            </a:r>
            <a:r>
              <a:rPr lang="it-IT" sz="1800" i="1" dirty="0" smtClean="0"/>
              <a:t>ecosistemi»</a:t>
            </a:r>
            <a:endParaRPr lang="it-IT" sz="1800" i="1" dirty="0"/>
          </a:p>
        </p:txBody>
      </p:sp>
      <p:cxnSp>
        <p:nvCxnSpPr>
          <p:cNvPr id="10" name="Connettore 1 9"/>
          <p:cNvCxnSpPr/>
          <p:nvPr/>
        </p:nvCxnSpPr>
        <p:spPr>
          <a:xfrm flipH="1">
            <a:off x="984299" y="1299782"/>
            <a:ext cx="7425064" cy="0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http://www.ccpb.it/wp-content/uploads/2014/06/ccpb-logo-2014-controllo-certificazione-600x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31" y="264989"/>
            <a:ext cx="5715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7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1292</Words>
  <Application>Microsoft Office PowerPoint</Application>
  <PresentationFormat>Presentazione su schermo (4:3)</PresentationFormat>
  <Paragraphs>179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17</vt:i4>
      </vt:variant>
    </vt:vector>
  </HeadingPairs>
  <TitlesOfParts>
    <vt:vector size="19" baseType="lpstr">
      <vt:lpstr>Tema di Office</vt:lpstr>
      <vt:lpstr>Retrospettivo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Giuseppe Garcea</dc:creator>
  <cp:lastModifiedBy>Giuseppe Maio</cp:lastModifiedBy>
  <cp:revision>36</cp:revision>
  <cp:lastPrinted>2015-11-19T16:15:07Z</cp:lastPrinted>
  <dcterms:created xsi:type="dcterms:W3CDTF">2015-11-16T08:55:45Z</dcterms:created>
  <dcterms:modified xsi:type="dcterms:W3CDTF">2016-03-15T10:57:30Z</dcterms:modified>
</cp:coreProperties>
</file>