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9"/>
  </p:notesMasterIdLst>
  <p:handoutMasterIdLst>
    <p:handoutMasterId r:id="rId30"/>
  </p:handoutMasterIdLst>
  <p:sldIdLst>
    <p:sldId id="256" r:id="rId3"/>
    <p:sldId id="278" r:id="rId4"/>
    <p:sldId id="277" r:id="rId5"/>
    <p:sldId id="274" r:id="rId6"/>
    <p:sldId id="275" r:id="rId7"/>
    <p:sldId id="276" r:id="rId8"/>
    <p:sldId id="284" r:id="rId9"/>
    <p:sldId id="282" r:id="rId10"/>
    <p:sldId id="259" r:id="rId11"/>
    <p:sldId id="288" r:id="rId12"/>
    <p:sldId id="283" r:id="rId13"/>
    <p:sldId id="290" r:id="rId14"/>
    <p:sldId id="286" r:id="rId15"/>
    <p:sldId id="268" r:id="rId16"/>
    <p:sldId id="287" r:id="rId17"/>
    <p:sldId id="289" r:id="rId18"/>
    <p:sldId id="270" r:id="rId19"/>
    <p:sldId id="261" r:id="rId20"/>
    <p:sldId id="297" r:id="rId21"/>
    <p:sldId id="266" r:id="rId22"/>
    <p:sldId id="291" r:id="rId23"/>
    <p:sldId id="292" r:id="rId24"/>
    <p:sldId id="293" r:id="rId25"/>
    <p:sldId id="294" r:id="rId26"/>
    <p:sldId id="295" r:id="rId27"/>
    <p:sldId id="296" r:id="rId28"/>
  </p:sldIdLst>
  <p:sldSz cx="9144000" cy="6858000" type="screen4x3"/>
  <p:notesSz cx="6669088"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B107"/>
    <a:srgbClr val="0000FF"/>
    <a:srgbClr val="0033CC"/>
    <a:srgbClr val="FF0066"/>
    <a:srgbClr val="83B701"/>
    <a:srgbClr val="76B800"/>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690" y="1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95ABA6E7-D841-4BDC-9AF5-A3F05B946F68}" type="datetimeFigureOut">
              <a:rPr lang="it-IT" smtClean="0"/>
              <a:pPr/>
              <a:t>11/07/2016</a:t>
            </a:fld>
            <a:endParaRPr lang="it-IT"/>
          </a:p>
        </p:txBody>
      </p:sp>
      <p:sp>
        <p:nvSpPr>
          <p:cNvPr id="4" name="Segnaposto piè di pagina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B569581B-9539-4EC4-9A0E-CB423A658065}" type="slidenum">
              <a:rPr lang="it-IT" smtClean="0"/>
              <a:pPr/>
              <a:t>‹N›</a:t>
            </a:fld>
            <a:endParaRPr lang="it-IT"/>
          </a:p>
        </p:txBody>
      </p:sp>
    </p:spTree>
    <p:extLst>
      <p:ext uri="{BB962C8B-B14F-4D97-AF65-F5344CB8AC3E}">
        <p14:creationId xmlns:p14="http://schemas.microsoft.com/office/powerpoint/2010/main" val="31720366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778250" y="0"/>
            <a:ext cx="2889250" cy="496888"/>
          </a:xfrm>
          <a:prstGeom prst="rect">
            <a:avLst/>
          </a:prstGeom>
        </p:spPr>
        <p:txBody>
          <a:bodyPr vert="horz" lIns="91440" tIns="45720" rIns="91440" bIns="45720" rtlCol="0"/>
          <a:lstStyle>
            <a:lvl1pPr algn="r">
              <a:defRPr sz="1200"/>
            </a:lvl1pPr>
          </a:lstStyle>
          <a:p>
            <a:fld id="{EFD80E18-E569-47B3-8A76-85D3B73F3CFB}" type="datetimeFigureOut">
              <a:rPr lang="it-IT" smtClean="0"/>
              <a:pPr/>
              <a:t>11/07/2016</a:t>
            </a:fld>
            <a:endParaRPr lang="it-IT"/>
          </a:p>
        </p:txBody>
      </p:sp>
      <p:sp>
        <p:nvSpPr>
          <p:cNvPr id="4" name="Segnaposto immagine diapositiva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66750" y="4714875"/>
            <a:ext cx="5335588" cy="4467225"/>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163"/>
            <a:ext cx="2889250" cy="4968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778250" y="9428163"/>
            <a:ext cx="2889250" cy="496887"/>
          </a:xfrm>
          <a:prstGeom prst="rect">
            <a:avLst/>
          </a:prstGeom>
        </p:spPr>
        <p:txBody>
          <a:bodyPr vert="horz" lIns="91440" tIns="45720" rIns="91440" bIns="45720" rtlCol="0" anchor="b"/>
          <a:lstStyle>
            <a:lvl1pPr algn="r">
              <a:defRPr sz="1200"/>
            </a:lvl1pPr>
          </a:lstStyle>
          <a:p>
            <a:fld id="{D2802F75-28CA-4943-93C0-BEE3BDB43322}" type="slidenum">
              <a:rPr lang="it-IT" smtClean="0"/>
              <a:pPr/>
              <a:t>‹N›</a:t>
            </a:fld>
            <a:endParaRPr lang="it-IT"/>
          </a:p>
        </p:txBody>
      </p:sp>
    </p:spTree>
    <p:extLst>
      <p:ext uri="{BB962C8B-B14F-4D97-AF65-F5344CB8AC3E}">
        <p14:creationId xmlns:p14="http://schemas.microsoft.com/office/powerpoint/2010/main" val="1755701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2802F75-28CA-4943-93C0-BEE3BDB43322}" type="slidenum">
              <a:rPr lang="it-IT" smtClean="0"/>
              <a:pPr/>
              <a:t>1</a:t>
            </a:fld>
            <a:endParaRPr lang="it-IT"/>
          </a:p>
        </p:txBody>
      </p:sp>
    </p:spTree>
    <p:extLst>
      <p:ext uri="{BB962C8B-B14F-4D97-AF65-F5344CB8AC3E}">
        <p14:creationId xmlns:p14="http://schemas.microsoft.com/office/powerpoint/2010/main" val="2313809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2802F75-28CA-4943-93C0-BEE3BDB43322}" type="slidenum">
              <a:rPr lang="it-IT" smtClean="0"/>
              <a:pPr/>
              <a:t>18</a:t>
            </a:fld>
            <a:endParaRPr lang="it-IT"/>
          </a:p>
        </p:txBody>
      </p:sp>
    </p:spTree>
    <p:extLst>
      <p:ext uri="{BB962C8B-B14F-4D97-AF65-F5344CB8AC3E}">
        <p14:creationId xmlns:p14="http://schemas.microsoft.com/office/powerpoint/2010/main" val="7990289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2802F75-28CA-4943-93C0-BEE3BDB43322}" type="slidenum">
              <a:rPr lang="it-IT" smtClean="0"/>
              <a:pPr/>
              <a:t>20</a:t>
            </a:fld>
            <a:endParaRPr lang="it-IT"/>
          </a:p>
        </p:txBody>
      </p:sp>
    </p:spTree>
    <p:extLst>
      <p:ext uri="{BB962C8B-B14F-4D97-AF65-F5344CB8AC3E}">
        <p14:creationId xmlns:p14="http://schemas.microsoft.com/office/powerpoint/2010/main" val="1905706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Oltre all’avvicendamento/rotazione, inerbimento, fertilizzazione organica, </a:t>
            </a:r>
            <a:r>
              <a:rPr lang="it-IT" dirty="0" err="1" smtClean="0"/>
              <a:t>agroforestazione</a:t>
            </a:r>
            <a:r>
              <a:rPr lang="it-IT" dirty="0" smtClean="0"/>
              <a:t>, gestione efficiente delle risorse idriche, gestione integrata dei nutrienti, sovescio, incorporazione di stoppie, fossati, terrazzamenti, barriere, pacciamatura, legumi, alberi, aratura parallele al pendio, non ricorso alla bruciatura dei residui colturali, recinzioni dal vivo e zero lavorazione del terreno</a:t>
            </a:r>
            <a:endParaRPr lang="it-IT" dirty="0"/>
          </a:p>
        </p:txBody>
      </p:sp>
      <p:sp>
        <p:nvSpPr>
          <p:cNvPr id="4" name="Segnaposto numero diapositiva 3"/>
          <p:cNvSpPr>
            <a:spLocks noGrp="1"/>
          </p:cNvSpPr>
          <p:nvPr>
            <p:ph type="sldNum" sz="quarter" idx="10"/>
          </p:nvPr>
        </p:nvSpPr>
        <p:spPr/>
        <p:txBody>
          <a:bodyPr/>
          <a:lstStyle/>
          <a:p>
            <a:fld id="{D2802F75-28CA-4943-93C0-BEE3BDB43322}" type="slidenum">
              <a:rPr lang="it-IT" smtClean="0"/>
              <a:pPr/>
              <a:t>4</a:t>
            </a:fld>
            <a:endParaRPr lang="it-IT"/>
          </a:p>
        </p:txBody>
      </p:sp>
    </p:spTree>
    <p:extLst>
      <p:ext uri="{BB962C8B-B14F-4D97-AF65-F5344CB8AC3E}">
        <p14:creationId xmlns:p14="http://schemas.microsoft.com/office/powerpoint/2010/main" val="3419329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dirty="0" smtClean="0"/>
              <a:t>mangimi concentrati a elevato contenuto proteico:</a:t>
            </a:r>
            <a:r>
              <a:rPr lang="it-IT" sz="1200" baseline="0" dirty="0" smtClean="0"/>
              <a:t> fortemente intensivi in input energetici e molto impattanti sull’ambiente in termini di rilascio di azoto e fosforo e di emissione di gas a effetto serra</a:t>
            </a:r>
            <a:endParaRPr lang="it-IT" dirty="0"/>
          </a:p>
        </p:txBody>
      </p:sp>
      <p:sp>
        <p:nvSpPr>
          <p:cNvPr id="4" name="Segnaposto numero diapositiva 3"/>
          <p:cNvSpPr>
            <a:spLocks noGrp="1"/>
          </p:cNvSpPr>
          <p:nvPr>
            <p:ph type="sldNum" sz="quarter" idx="10"/>
          </p:nvPr>
        </p:nvSpPr>
        <p:spPr/>
        <p:txBody>
          <a:bodyPr/>
          <a:lstStyle/>
          <a:p>
            <a:fld id="{D2802F75-28CA-4943-93C0-BEE3BDB43322}" type="slidenum">
              <a:rPr lang="it-IT" smtClean="0"/>
              <a:pPr/>
              <a:t>6</a:t>
            </a:fld>
            <a:endParaRPr lang="it-IT"/>
          </a:p>
        </p:txBody>
      </p:sp>
    </p:spTree>
    <p:extLst>
      <p:ext uri="{BB962C8B-B14F-4D97-AF65-F5344CB8AC3E}">
        <p14:creationId xmlns:p14="http://schemas.microsoft.com/office/powerpoint/2010/main" val="3180019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2802F75-28CA-4943-93C0-BEE3BDB43322}" type="slidenum">
              <a:rPr lang="it-IT" smtClean="0"/>
              <a:pPr/>
              <a:t>9</a:t>
            </a:fld>
            <a:endParaRPr lang="it-IT"/>
          </a:p>
        </p:txBody>
      </p:sp>
    </p:spTree>
    <p:extLst>
      <p:ext uri="{BB962C8B-B14F-4D97-AF65-F5344CB8AC3E}">
        <p14:creationId xmlns:p14="http://schemas.microsoft.com/office/powerpoint/2010/main" val="35053311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600 Veneto e FVG</a:t>
            </a:r>
            <a:endParaRPr lang="it-IT" dirty="0"/>
          </a:p>
        </p:txBody>
      </p:sp>
      <p:sp>
        <p:nvSpPr>
          <p:cNvPr id="4" name="Segnaposto numero diapositiva 3"/>
          <p:cNvSpPr>
            <a:spLocks noGrp="1"/>
          </p:cNvSpPr>
          <p:nvPr>
            <p:ph type="sldNum" sz="quarter" idx="10"/>
          </p:nvPr>
        </p:nvSpPr>
        <p:spPr/>
        <p:txBody>
          <a:bodyPr/>
          <a:lstStyle/>
          <a:p>
            <a:fld id="{D2802F75-28CA-4943-93C0-BEE3BDB43322}" type="slidenum">
              <a:rPr lang="it-IT" smtClean="0"/>
              <a:pPr/>
              <a:t>12</a:t>
            </a:fld>
            <a:endParaRPr lang="it-IT"/>
          </a:p>
        </p:txBody>
      </p:sp>
    </p:spTree>
    <p:extLst>
      <p:ext uri="{BB962C8B-B14F-4D97-AF65-F5344CB8AC3E}">
        <p14:creationId xmlns:p14="http://schemas.microsoft.com/office/powerpoint/2010/main" val="76274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2802F75-28CA-4943-93C0-BEE3BDB43322}" type="slidenum">
              <a:rPr lang="it-IT" smtClean="0"/>
              <a:pPr/>
              <a:t>14</a:t>
            </a:fld>
            <a:endParaRPr lang="it-IT"/>
          </a:p>
        </p:txBody>
      </p:sp>
    </p:spTree>
    <p:extLst>
      <p:ext uri="{BB962C8B-B14F-4D97-AF65-F5344CB8AC3E}">
        <p14:creationId xmlns:p14="http://schemas.microsoft.com/office/powerpoint/2010/main" val="4117629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2802F75-28CA-4943-93C0-BEE3BDB43322}" type="slidenum">
              <a:rPr lang="it-IT" smtClean="0"/>
              <a:pPr/>
              <a:t>15</a:t>
            </a:fld>
            <a:endParaRPr lang="it-IT"/>
          </a:p>
        </p:txBody>
      </p:sp>
    </p:spTree>
    <p:extLst>
      <p:ext uri="{BB962C8B-B14F-4D97-AF65-F5344CB8AC3E}">
        <p14:creationId xmlns:p14="http://schemas.microsoft.com/office/powerpoint/2010/main" val="4117629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D2802F75-28CA-4943-93C0-BEE3BDB43322}" type="slidenum">
              <a:rPr lang="it-IT" smtClean="0"/>
              <a:pPr/>
              <a:t>16</a:t>
            </a:fld>
            <a:endParaRPr lang="it-IT"/>
          </a:p>
        </p:txBody>
      </p:sp>
    </p:spTree>
    <p:extLst>
      <p:ext uri="{BB962C8B-B14F-4D97-AF65-F5344CB8AC3E}">
        <p14:creationId xmlns:p14="http://schemas.microsoft.com/office/powerpoint/2010/main" val="30998810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2802F75-28CA-4943-93C0-BEE3BDB43322}" type="slidenum">
              <a:rPr lang="it-IT" smtClean="0"/>
              <a:pPr/>
              <a:t>17</a:t>
            </a:fld>
            <a:endParaRPr lang="it-IT"/>
          </a:p>
        </p:txBody>
      </p:sp>
    </p:spTree>
    <p:extLst>
      <p:ext uri="{BB962C8B-B14F-4D97-AF65-F5344CB8AC3E}">
        <p14:creationId xmlns:p14="http://schemas.microsoft.com/office/powerpoint/2010/main" val="22296240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130425"/>
            <a:ext cx="7772400" cy="1470025"/>
          </a:xfrm>
        </p:spPr>
        <p:txBody>
          <a:bodyPr/>
          <a:lstStyle/>
          <a:p>
            <a:r>
              <a:rPr lang="it-IT" dirty="0" smtClean="0"/>
              <a:t>FARE CLIC PER MODIFICARE LO STILE DEL TITOLO</a:t>
            </a:r>
            <a:endParaRPr lang="it-IT" dirty="0"/>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42019976-9A2C-4A20-8236-631D3954C9CF}" type="slidenum">
              <a:rPr lang="it-IT" smtClean="0"/>
              <a:pPr/>
              <a:t>‹N›</a:t>
            </a:fld>
            <a:endParaRPr lang="it-IT"/>
          </a:p>
        </p:txBody>
      </p:sp>
      <p:sp>
        <p:nvSpPr>
          <p:cNvPr id="5" name="CasellaDiTesto 4"/>
          <p:cNvSpPr txBox="1"/>
          <p:nvPr userDrawn="1"/>
        </p:nvSpPr>
        <p:spPr>
          <a:xfrm>
            <a:off x="323528" y="5978024"/>
            <a:ext cx="4176464" cy="1123384"/>
          </a:xfrm>
          <a:prstGeom prst="rect">
            <a:avLst/>
          </a:prstGeom>
          <a:noFill/>
        </p:spPr>
        <p:txBody>
          <a:bodyPr wrap="square" rtlCol="0">
            <a:spAutoFit/>
          </a:bodyPr>
          <a:lstStyle/>
          <a:p>
            <a:r>
              <a:rPr lang="it-IT" sz="900" b="1" kern="1200" dirty="0" smtClean="0">
                <a:solidFill>
                  <a:schemeClr val="bg1"/>
                </a:solidFill>
                <a:latin typeface="+mn-lt"/>
                <a:ea typeface="+mn-ea"/>
                <a:cs typeface="+mn-cs"/>
              </a:rPr>
              <a:t>Rete Rurale Nazionale</a:t>
            </a:r>
          </a:p>
          <a:p>
            <a:r>
              <a:rPr lang="it-IT" sz="800" b="0" kern="1200" dirty="0" smtClean="0">
                <a:solidFill>
                  <a:schemeClr val="bg1"/>
                </a:solidFill>
                <a:latin typeface="+mn-lt"/>
                <a:ea typeface="+mn-ea"/>
                <a:cs typeface="+mn-cs"/>
              </a:rPr>
              <a:t>Autorità di gestione:</a:t>
            </a:r>
          </a:p>
          <a:p>
            <a:r>
              <a:rPr lang="it-IT" sz="800" b="0" kern="1200" dirty="0" smtClean="0">
                <a:solidFill>
                  <a:schemeClr val="bg1"/>
                </a:solidFill>
                <a:latin typeface="+mn-lt"/>
                <a:ea typeface="+mn-ea"/>
                <a:cs typeface="+mn-cs"/>
              </a:rPr>
              <a:t>Ministero delle politiche agricole alimentari e forestali</a:t>
            </a:r>
          </a:p>
          <a:p>
            <a:r>
              <a:rPr lang="it-IT" sz="800" b="0" kern="1200" dirty="0" smtClean="0">
                <a:solidFill>
                  <a:schemeClr val="bg1"/>
                </a:solidFill>
                <a:latin typeface="+mn-lt"/>
                <a:ea typeface="+mn-ea"/>
                <a:cs typeface="+mn-cs"/>
              </a:rPr>
              <a:t>Via XX Settembre, 20 – Roma</a:t>
            </a:r>
          </a:p>
          <a:p>
            <a:r>
              <a:rPr lang="it-IT" sz="800" b="0" kern="1200" dirty="0" smtClean="0">
                <a:solidFill>
                  <a:schemeClr val="bg1"/>
                </a:solidFill>
                <a:latin typeface="+mn-lt"/>
                <a:ea typeface="+mn-ea"/>
                <a:cs typeface="+mn-cs"/>
              </a:rPr>
              <a:t>reterurale@politicheagricole.it</a:t>
            </a:r>
          </a:p>
          <a:p>
            <a:r>
              <a:rPr lang="it-IT" sz="800" b="0" kern="1200" dirty="0" smtClean="0">
                <a:solidFill>
                  <a:schemeClr val="bg1"/>
                </a:solidFill>
                <a:latin typeface="+mn-lt"/>
                <a:ea typeface="+mn-ea"/>
                <a:cs typeface="+mn-cs"/>
              </a:rPr>
              <a:t>www.reterurale.it  - @reterurale </a:t>
            </a:r>
            <a:r>
              <a:rPr lang="it-IT" sz="800" b="0" kern="1200" baseline="0" dirty="0" smtClean="0">
                <a:solidFill>
                  <a:schemeClr val="bg1"/>
                </a:solidFill>
                <a:latin typeface="+mn-lt"/>
                <a:ea typeface="+mn-ea"/>
                <a:cs typeface="+mn-cs"/>
              </a:rPr>
              <a:t> - </a:t>
            </a:r>
            <a:r>
              <a:rPr lang="it-IT" sz="800" b="0" kern="1200" dirty="0" smtClean="0">
                <a:solidFill>
                  <a:schemeClr val="bg1"/>
                </a:solidFill>
                <a:latin typeface="+mn-lt"/>
                <a:ea typeface="+mn-ea"/>
                <a:cs typeface="+mn-cs"/>
              </a:rPr>
              <a:t>www.facebook.com/reterurale</a:t>
            </a:r>
          </a:p>
          <a:p>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5CDE9297-5456-4FF4-9412-05ACD62DF9DA}" type="datetimeFigureOut">
              <a:rPr lang="it-IT" smtClean="0"/>
              <a:pPr/>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2019976-9A2C-4A20-8236-631D3954C9CF}"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1124744"/>
            <a:ext cx="2057400" cy="5001419"/>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1124744"/>
            <a:ext cx="6019800" cy="5001419"/>
          </a:xfrm>
        </p:spPr>
        <p:txBody>
          <a:bodyPr vert="eaVert"/>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6" name="Segnaposto numero diapositiva 5"/>
          <p:cNvSpPr>
            <a:spLocks noGrp="1"/>
          </p:cNvSpPr>
          <p:nvPr>
            <p:ph type="sldNum" sz="quarter" idx="12"/>
          </p:nvPr>
        </p:nvSpPr>
        <p:spPr/>
        <p:txBody>
          <a:bodyPr/>
          <a:lstStyle/>
          <a:p>
            <a:fld id="{42019976-9A2C-4A20-8236-631D3954C9CF}"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2019976-9A2C-4A20-8236-631D3954C9CF}"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E81412F9-8430-43E9-9ACF-6B909A631ECA}" type="datetimeFigureOut">
              <a:rPr lang="it-IT" smtClean="0"/>
              <a:pPr/>
              <a:t>11/07/2016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BA6082B-E4AA-474C-9CC9-8C82FDAD02BD}"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6" name="Segnaposto numero diapositiva 5"/>
          <p:cNvSpPr>
            <a:spLocks noGrp="1"/>
          </p:cNvSpPr>
          <p:nvPr>
            <p:ph type="sldNum" sz="quarter" idx="12"/>
          </p:nvPr>
        </p:nvSpPr>
        <p:spPr/>
        <p:txBody>
          <a:bodyPr/>
          <a:lstStyle/>
          <a:p>
            <a:fld id="{42019976-9A2C-4A20-8236-631D3954C9CF}" type="slidenum">
              <a:rPr lang="it-IT" smtClean="0"/>
              <a:pPr/>
              <a:t>‹N›</a:t>
            </a:fld>
            <a:endParaRPr lang="it-IT"/>
          </a:p>
        </p:txBody>
      </p:sp>
      <p:sp>
        <p:nvSpPr>
          <p:cNvPr id="8" name="CasellaDiTesto 7"/>
          <p:cNvSpPr txBox="1"/>
          <p:nvPr userDrawn="1"/>
        </p:nvSpPr>
        <p:spPr>
          <a:xfrm>
            <a:off x="323528" y="5978024"/>
            <a:ext cx="4176464" cy="1123384"/>
          </a:xfrm>
          <a:prstGeom prst="rect">
            <a:avLst/>
          </a:prstGeom>
          <a:noFill/>
        </p:spPr>
        <p:txBody>
          <a:bodyPr wrap="square" rtlCol="0">
            <a:spAutoFit/>
          </a:bodyPr>
          <a:lstStyle/>
          <a:p>
            <a:r>
              <a:rPr lang="it-IT" sz="900" b="1" kern="1200" dirty="0" smtClean="0">
                <a:solidFill>
                  <a:schemeClr val="bg1"/>
                </a:solidFill>
                <a:latin typeface="+mn-lt"/>
                <a:ea typeface="+mn-ea"/>
                <a:cs typeface="+mn-cs"/>
              </a:rPr>
              <a:t>Rete Rurale Nazionale</a:t>
            </a:r>
          </a:p>
          <a:p>
            <a:r>
              <a:rPr lang="it-IT" sz="800" b="0" kern="1200" dirty="0" smtClean="0">
                <a:solidFill>
                  <a:schemeClr val="bg1"/>
                </a:solidFill>
                <a:latin typeface="+mn-lt"/>
                <a:ea typeface="+mn-ea"/>
                <a:cs typeface="+mn-cs"/>
              </a:rPr>
              <a:t>Autorità di gestione:</a:t>
            </a:r>
          </a:p>
          <a:p>
            <a:r>
              <a:rPr lang="it-IT" sz="800" b="0" kern="1200" dirty="0" smtClean="0">
                <a:solidFill>
                  <a:schemeClr val="bg1"/>
                </a:solidFill>
                <a:latin typeface="+mn-lt"/>
                <a:ea typeface="+mn-ea"/>
                <a:cs typeface="+mn-cs"/>
              </a:rPr>
              <a:t>Ministero delle politiche agricole alimentari e forestali</a:t>
            </a:r>
          </a:p>
          <a:p>
            <a:r>
              <a:rPr lang="it-IT" sz="800" b="0" kern="1200" dirty="0" smtClean="0">
                <a:solidFill>
                  <a:schemeClr val="bg1"/>
                </a:solidFill>
                <a:latin typeface="+mn-lt"/>
                <a:ea typeface="+mn-ea"/>
                <a:cs typeface="+mn-cs"/>
              </a:rPr>
              <a:t>Via XX Settembre, 20 – Roma</a:t>
            </a:r>
          </a:p>
          <a:p>
            <a:r>
              <a:rPr lang="it-IT" sz="800" b="0" kern="1200" dirty="0" smtClean="0">
                <a:solidFill>
                  <a:schemeClr val="bg1"/>
                </a:solidFill>
                <a:latin typeface="+mn-lt"/>
                <a:ea typeface="+mn-ea"/>
                <a:cs typeface="+mn-cs"/>
              </a:rPr>
              <a:t>reterurale@politicheagricole.it</a:t>
            </a:r>
          </a:p>
          <a:p>
            <a:r>
              <a:rPr lang="it-IT" sz="800" b="0" kern="1200" dirty="0" smtClean="0">
                <a:solidFill>
                  <a:schemeClr val="bg1"/>
                </a:solidFill>
                <a:latin typeface="+mn-lt"/>
                <a:ea typeface="+mn-ea"/>
                <a:cs typeface="+mn-cs"/>
              </a:rPr>
              <a:t>www.reterurale.it  - @reterurale </a:t>
            </a:r>
            <a:r>
              <a:rPr lang="it-IT" sz="800" b="0" kern="1200" baseline="0" dirty="0" smtClean="0">
                <a:solidFill>
                  <a:schemeClr val="bg1"/>
                </a:solidFill>
                <a:latin typeface="+mn-lt"/>
                <a:ea typeface="+mn-ea"/>
                <a:cs typeface="+mn-cs"/>
              </a:rPr>
              <a:t> - </a:t>
            </a:r>
            <a:r>
              <a:rPr lang="it-IT" sz="800" b="0" kern="1200" dirty="0" smtClean="0">
                <a:solidFill>
                  <a:schemeClr val="bg1"/>
                </a:solidFill>
                <a:latin typeface="+mn-lt"/>
                <a:ea typeface="+mn-ea"/>
                <a:cs typeface="+mn-cs"/>
              </a:rPr>
              <a:t>www.facebook.com/reterurale</a:t>
            </a:r>
          </a:p>
          <a:p>
            <a:endParaRPr lang="it-IT"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2132856"/>
            <a:ext cx="4038600" cy="3993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48200" y="2132856"/>
            <a:ext cx="4038600" cy="3993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5CDE9297-5456-4FF4-9412-05ACD62DF9DA}" type="datetimeFigureOut">
              <a:rPr lang="it-IT" smtClean="0"/>
              <a:pPr/>
              <a:t>11/07/2016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2019976-9A2C-4A20-8236-631D3954C9CF}"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457200" y="1556793"/>
            <a:ext cx="4040188" cy="61808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smtClean="0"/>
              <a:t>Fare clic per modificare stili del testo dello schema</a:t>
            </a:r>
          </a:p>
        </p:txBody>
      </p:sp>
      <p:sp>
        <p:nvSpPr>
          <p:cNvPr id="4" name="Segnaposto contenuto 3"/>
          <p:cNvSpPr>
            <a:spLocks noGrp="1"/>
          </p:cNvSpPr>
          <p:nvPr>
            <p:ph sz="half" idx="2"/>
          </p:nvPr>
        </p:nvSpPr>
        <p:spPr>
          <a:xfrm>
            <a:off x="457200" y="2204863"/>
            <a:ext cx="4040188" cy="392129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smtClean="0"/>
              <a:t>Fare clic per modificare stili del testo dello schema</a:t>
            </a:r>
          </a:p>
        </p:txBody>
      </p:sp>
      <p:sp>
        <p:nvSpPr>
          <p:cNvPr id="6" name="Segnaposto contenuto 5"/>
          <p:cNvSpPr>
            <a:spLocks noGrp="1"/>
          </p:cNvSpPr>
          <p:nvPr>
            <p:ph sz="quarter" idx="4"/>
          </p:nvPr>
        </p:nvSpPr>
        <p:spPr>
          <a:xfrm>
            <a:off x="4645025" y="2204863"/>
            <a:ext cx="4041775" cy="392129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5CDE9297-5456-4FF4-9412-05ACD62DF9DA}" type="datetimeFigureOut">
              <a:rPr lang="it-IT" smtClean="0"/>
              <a:pPr/>
              <a:t>11/07/2016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2019976-9A2C-4A20-8236-631D3954C9CF}"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5CDE9297-5456-4FF4-9412-05ACD62DF9DA}" type="datetimeFigureOut">
              <a:rPr lang="it-IT" smtClean="0"/>
              <a:pPr/>
              <a:t>11/07/2016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2019976-9A2C-4A20-8236-631D3954C9CF}"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E9297-5456-4FF4-9412-05ACD62DF9DA}" type="datetimeFigureOut">
              <a:rPr lang="it-IT" smtClean="0"/>
              <a:pPr/>
              <a:t>11/07/2016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2019976-9A2C-4A20-8236-631D3954C9CF}"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5CDE9297-5456-4FF4-9412-05ACD62DF9DA}" type="datetimeFigureOut">
              <a:rPr lang="it-IT" smtClean="0"/>
              <a:pPr/>
              <a:t>11/07/2016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2019976-9A2C-4A20-8236-631D3954C9CF}"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1124743"/>
            <a:ext cx="5486400" cy="360283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5CDE9297-5456-4FF4-9412-05ACD62DF9DA}" type="datetimeFigureOut">
              <a:rPr lang="it-IT" smtClean="0"/>
              <a:pPr/>
              <a:t>11/07/2016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2019976-9A2C-4A20-8236-631D3954C9CF}"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980728"/>
            <a:ext cx="8229600" cy="1080120"/>
          </a:xfrm>
          <a:prstGeom prst="rect">
            <a:avLst/>
          </a:prstGeom>
        </p:spPr>
        <p:txBody>
          <a:bodyPr vert="horz" lIns="91440" tIns="45720" rIns="91440" bIns="45720" rtlCol="0" anchor="ctr">
            <a:normAutofit/>
          </a:bodyPr>
          <a:lstStyle/>
          <a:p>
            <a:r>
              <a:rPr lang="it-IT" dirty="0" smtClean="0"/>
              <a:t>Fare clic per modificare lo stile del titolo</a:t>
            </a:r>
            <a:endParaRPr lang="it-IT" dirty="0"/>
          </a:p>
        </p:txBody>
      </p:sp>
      <p:sp>
        <p:nvSpPr>
          <p:cNvPr id="3" name="Segnaposto testo 2"/>
          <p:cNvSpPr>
            <a:spLocks noGrp="1"/>
          </p:cNvSpPr>
          <p:nvPr>
            <p:ph type="body" idx="1"/>
          </p:nvPr>
        </p:nvSpPr>
        <p:spPr>
          <a:xfrm>
            <a:off x="457200" y="2132856"/>
            <a:ext cx="8229600" cy="3993307"/>
          </a:xfrm>
          <a:prstGeom prst="rect">
            <a:avLst/>
          </a:prstGeom>
        </p:spPr>
        <p:txBody>
          <a:bodyPr vert="horz" lIns="91440" tIns="45720" rIns="91440" bIns="45720" rtlCol="0">
            <a:normAutofit/>
          </a:body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DE9297-5456-4FF4-9412-05ACD62DF9DA}" type="datetimeFigureOut">
              <a:rPr lang="it-IT" smtClean="0"/>
              <a:pPr/>
              <a:t>11/07/2016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019976-9A2C-4A20-8236-631D3954C9CF}"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36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1412F9-8430-43E9-9ACF-6B909A631ECA}" type="datetimeFigureOut">
              <a:rPr lang="it-IT" smtClean="0"/>
              <a:pPr/>
              <a:t>11/07/2016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A6082B-E4AA-474C-9CC9-8C82FDAD02BD}"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laura.vigano@crea.gov.it"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isprambiente.gov.it/it/pubblicazioni/stato-dellambiente/annuario-dei-dati-ambientali-edizione-2014-2015" TargetMode="External"/><Relationship Id="rId2" Type="http://schemas.openxmlformats.org/officeDocument/2006/relationships/hyperlink" Target="http://www.ifoam.bio/sites/default/files/poa_folder_italian.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l.sciencesocieties.org/publications/sssaj" TargetMode="External"/><Relationship Id="rId2" Type="http://schemas.openxmlformats.org/officeDocument/2006/relationships/hyperlink" Target="http://dx.doi.org/10.1016/j.jclepro.2008.01.003" TargetMode="External"/><Relationship Id="rId1" Type="http://schemas.openxmlformats.org/officeDocument/2006/relationships/slideLayout" Target="../slideLayouts/slideLayout2.xml"/><Relationship Id="rId4" Type="http://schemas.openxmlformats.org/officeDocument/2006/relationships/hyperlink" Target="http://www.fao.org/fileadmin/user_upload/rome2007/docs/Organic_Agriculture_and_Carbon_Sequestration.pdf"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0" y="2132856"/>
            <a:ext cx="9144000" cy="1470025"/>
          </a:xfrm>
        </p:spPr>
        <p:txBody>
          <a:bodyPr>
            <a:normAutofit/>
          </a:bodyPr>
          <a:lstStyle/>
          <a:p>
            <a:r>
              <a:rPr lang="it-IT" sz="3100" dirty="0" smtClean="0"/>
              <a:t>Il biologico nei Programmi di Sviluppo Rurale Regionali</a:t>
            </a:r>
            <a:endParaRPr lang="it-IT" sz="3100" dirty="0"/>
          </a:p>
        </p:txBody>
      </p:sp>
      <p:sp>
        <p:nvSpPr>
          <p:cNvPr id="3" name="Sottotitolo 2"/>
          <p:cNvSpPr>
            <a:spLocks noGrp="1"/>
          </p:cNvSpPr>
          <p:nvPr>
            <p:ph type="subTitle" idx="1"/>
          </p:nvPr>
        </p:nvSpPr>
        <p:spPr>
          <a:xfrm>
            <a:off x="1371600" y="3429000"/>
            <a:ext cx="6400800" cy="2736304"/>
          </a:xfrm>
        </p:spPr>
        <p:txBody>
          <a:bodyPr>
            <a:normAutofit/>
          </a:bodyPr>
          <a:lstStyle/>
          <a:p>
            <a:r>
              <a:rPr lang="it-IT" sz="2800" i="1" dirty="0" smtClean="0"/>
              <a:t>Laura Viganò e Alessandra Vaccaro</a:t>
            </a:r>
          </a:p>
          <a:p>
            <a:r>
              <a:rPr lang="it-IT" sz="2800" dirty="0" smtClean="0"/>
              <a:t>CREA-PB</a:t>
            </a:r>
          </a:p>
          <a:p>
            <a:endParaRPr lang="it-IT" sz="2800" dirty="0"/>
          </a:p>
          <a:p>
            <a:r>
              <a:rPr lang="it-IT" sz="2400" b="1" dirty="0" smtClean="0"/>
              <a:t>Roma – 6 luglio 2016</a:t>
            </a:r>
            <a:endParaRPr lang="it-IT"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9879" y="739145"/>
            <a:ext cx="9036496" cy="5786199"/>
          </a:xfrm>
          <a:prstGeom prst="rect">
            <a:avLst/>
          </a:prstGeom>
          <a:noFill/>
        </p:spPr>
        <p:txBody>
          <a:bodyPr wrap="square" rtlCol="0">
            <a:spAutoFit/>
          </a:bodyPr>
          <a:lstStyle/>
          <a:p>
            <a:pPr algn="ctr">
              <a:spcBef>
                <a:spcPts val="1200"/>
              </a:spcBef>
              <a:buClr>
                <a:srgbClr val="95B107"/>
              </a:buClr>
              <a:buSzPct val="100000"/>
              <a:tabLst>
                <a:tab pos="355600" algn="l"/>
              </a:tabLst>
            </a:pPr>
            <a:r>
              <a:rPr lang="it-IT" sz="2200" b="1" i="1" dirty="0"/>
              <a:t>Sviluppo zootecnia biologica</a:t>
            </a:r>
          </a:p>
          <a:p>
            <a:pPr algn="just">
              <a:spcBef>
                <a:spcPts val="600"/>
              </a:spcBef>
              <a:buClr>
                <a:srgbClr val="95B107"/>
              </a:buClr>
              <a:buSzPct val="100000"/>
              <a:buFont typeface="Wingdings" panose="05000000000000000000" pitchFamily="2" charset="2"/>
              <a:buChar char="ü"/>
              <a:tabLst>
                <a:tab pos="355600" algn="l"/>
              </a:tabLst>
            </a:pPr>
            <a:r>
              <a:rPr lang="it-IT" sz="2200" dirty="0">
                <a:solidFill>
                  <a:srgbClr val="FF0000"/>
                </a:solidFill>
              </a:rPr>
              <a:t>	</a:t>
            </a:r>
            <a:r>
              <a:rPr lang="it-IT" sz="2200" dirty="0"/>
              <a:t>M11 - Pagamento per foraggere solo in presenza di allevamenti </a:t>
            </a:r>
            <a:r>
              <a:rPr lang="it-IT" sz="2200" dirty="0" err="1"/>
              <a:t>bio</a:t>
            </a:r>
            <a:r>
              <a:rPr lang="it-IT" sz="2200" dirty="0"/>
              <a:t> (4 PSR).</a:t>
            </a:r>
          </a:p>
          <a:p>
            <a:pPr algn="just">
              <a:spcBef>
                <a:spcPts val="600"/>
              </a:spcBef>
              <a:buClr>
                <a:srgbClr val="95B107"/>
              </a:buClr>
              <a:buSzPct val="100000"/>
              <a:buFont typeface="Wingdings" panose="05000000000000000000" pitchFamily="2" charset="2"/>
              <a:buChar char="ü"/>
              <a:tabLst>
                <a:tab pos="355600" algn="l"/>
              </a:tabLst>
            </a:pPr>
            <a:r>
              <a:rPr lang="it-IT" sz="2200" dirty="0"/>
              <a:t>	</a:t>
            </a:r>
            <a:r>
              <a:rPr lang="it-IT" sz="2200" dirty="0">
                <a:solidFill>
                  <a:srgbClr val="0033CC"/>
                </a:solidFill>
              </a:rPr>
              <a:t>M11 - Pagamento prati e pascoli solo in presenza di allevamenti </a:t>
            </a:r>
            <a:r>
              <a:rPr lang="it-IT" sz="2200" dirty="0" err="1">
                <a:solidFill>
                  <a:srgbClr val="0033CC"/>
                </a:solidFill>
              </a:rPr>
              <a:t>bio</a:t>
            </a:r>
            <a:r>
              <a:rPr lang="it-IT" sz="2200" dirty="0">
                <a:solidFill>
                  <a:srgbClr val="0033CC"/>
                </a:solidFill>
              </a:rPr>
              <a:t> (6 </a:t>
            </a:r>
            <a:r>
              <a:rPr lang="it-IT" sz="2200" dirty="0" smtClean="0">
                <a:solidFill>
                  <a:srgbClr val="0033CC"/>
                </a:solidFill>
              </a:rPr>
              <a:t>	PSR</a:t>
            </a:r>
            <a:r>
              <a:rPr lang="it-IT" sz="2200" dirty="0">
                <a:solidFill>
                  <a:srgbClr val="0033CC"/>
                </a:solidFill>
              </a:rPr>
              <a:t>).</a:t>
            </a:r>
          </a:p>
          <a:p>
            <a:pPr algn="just">
              <a:spcBef>
                <a:spcPts val="600"/>
              </a:spcBef>
              <a:buClr>
                <a:srgbClr val="95B107"/>
              </a:buClr>
              <a:buSzPct val="100000"/>
              <a:buFont typeface="Wingdings" panose="05000000000000000000" pitchFamily="2" charset="2"/>
              <a:buChar char="ü"/>
              <a:tabLst>
                <a:tab pos="355600" algn="l"/>
              </a:tabLst>
            </a:pPr>
            <a:r>
              <a:rPr lang="it-IT" sz="2200" dirty="0"/>
              <a:t>	M11 - Maggiorazione pagamento con allevamenti </a:t>
            </a:r>
            <a:r>
              <a:rPr lang="it-IT" sz="2200" dirty="0" err="1"/>
              <a:t>bio</a:t>
            </a:r>
            <a:r>
              <a:rPr lang="it-IT" sz="2200" dirty="0"/>
              <a:t> per: foraggere e 	prati/pascoli (8 PSR), foraggere/seminativi (4 PSR), prati e/o pascoli (</a:t>
            </a:r>
            <a:r>
              <a:rPr lang="it-IT" sz="2200" dirty="0" smtClean="0"/>
              <a:t>3 	PSR).</a:t>
            </a:r>
            <a:endParaRPr lang="it-IT" sz="2200" b="1" i="1" dirty="0" smtClean="0"/>
          </a:p>
          <a:p>
            <a:pPr algn="ctr">
              <a:spcBef>
                <a:spcPts val="600"/>
              </a:spcBef>
            </a:pPr>
            <a:r>
              <a:rPr lang="it-IT" sz="2200" b="1" i="1" dirty="0" smtClean="0"/>
              <a:t>Biodiversità e paesaggio</a:t>
            </a:r>
          </a:p>
          <a:p>
            <a:pPr marL="342900" indent="-342900" algn="just">
              <a:spcBef>
                <a:spcPts val="600"/>
              </a:spcBef>
              <a:buClr>
                <a:srgbClr val="95B107"/>
              </a:buClr>
              <a:buSzPct val="120000"/>
              <a:buFont typeface="Wingdings" panose="05000000000000000000" pitchFamily="2" charset="2"/>
              <a:buChar char="ü"/>
            </a:pPr>
            <a:r>
              <a:rPr lang="it-IT" sz="2200" dirty="0" smtClean="0"/>
              <a:t>Cumulabilità </a:t>
            </a:r>
            <a:r>
              <a:rPr lang="it-IT" sz="2200" dirty="0"/>
              <a:t>M11 e M10.1 </a:t>
            </a:r>
            <a:r>
              <a:rPr lang="it-IT" sz="2200" dirty="0" smtClean="0"/>
              <a:t>- </a:t>
            </a:r>
            <a:r>
              <a:rPr lang="it-IT" sz="2200" dirty="0"/>
              <a:t>Cultivar soggette a erosione genetica (4 PSR + 1 caso dubbio)</a:t>
            </a:r>
          </a:p>
          <a:p>
            <a:pPr marL="342900" indent="-342900" algn="just">
              <a:spcBef>
                <a:spcPts val="600"/>
              </a:spcBef>
              <a:buClr>
                <a:srgbClr val="95B107"/>
              </a:buClr>
              <a:buSzPct val="120000"/>
              <a:buFont typeface="Wingdings" panose="05000000000000000000" pitchFamily="2" charset="2"/>
              <a:buChar char="ü"/>
            </a:pPr>
            <a:r>
              <a:rPr lang="it-IT" sz="2200" dirty="0"/>
              <a:t>Cumulabilità M11 e M10.1 - Razze a rischio di estinzione (7 PSR + 1 caso dubbio)  </a:t>
            </a:r>
          </a:p>
          <a:p>
            <a:pPr marL="342900" indent="-342900" algn="just">
              <a:spcBef>
                <a:spcPts val="600"/>
              </a:spcBef>
              <a:buClr>
                <a:srgbClr val="95B107"/>
              </a:buClr>
              <a:buSzPct val="120000"/>
              <a:buFont typeface="Wingdings" panose="05000000000000000000" pitchFamily="2" charset="2"/>
              <a:buChar char="ü"/>
            </a:pPr>
            <a:r>
              <a:rPr lang="it-IT" sz="2200" dirty="0"/>
              <a:t>M10.2 - Conservazione, uso e sviluppo sostenibile delle risorse genetiche per Centri pubblici di conservazione (15 PSR di cui 3 solo risorse vegetali</a:t>
            </a:r>
            <a:r>
              <a:rPr lang="it-IT" sz="2200" dirty="0" smtClean="0"/>
              <a:t>)</a:t>
            </a:r>
          </a:p>
          <a:p>
            <a:pPr marL="342900" indent="-342900" algn="just">
              <a:spcBef>
                <a:spcPts val="600"/>
              </a:spcBef>
              <a:buClr>
                <a:srgbClr val="95B107"/>
              </a:buClr>
              <a:buSzPct val="120000"/>
              <a:buFont typeface="Wingdings" panose="05000000000000000000" pitchFamily="2" charset="2"/>
              <a:buChar char="ü"/>
            </a:pPr>
            <a:r>
              <a:rPr lang="it-IT" sz="2200" dirty="0"/>
              <a:t>M4.4 - Investimenti non produttivi: priorità aziende biologiche (2 PSR</a:t>
            </a:r>
            <a:r>
              <a:rPr lang="it-IT" sz="2200" dirty="0" smtClean="0"/>
              <a:t>).</a:t>
            </a:r>
            <a:endParaRPr lang="it-IT" sz="2200" dirty="0"/>
          </a:p>
        </p:txBody>
      </p:sp>
      <p:sp>
        <p:nvSpPr>
          <p:cNvPr id="5" name="CasellaDiTesto 4"/>
          <p:cNvSpPr txBox="1"/>
          <p:nvPr/>
        </p:nvSpPr>
        <p:spPr>
          <a:xfrm>
            <a:off x="1413595" y="304081"/>
            <a:ext cx="5976664" cy="430887"/>
          </a:xfrm>
          <a:prstGeom prst="rect">
            <a:avLst/>
          </a:prstGeom>
          <a:noFill/>
        </p:spPr>
        <p:txBody>
          <a:bodyPr wrap="square" rtlCol="0">
            <a:spAutoFit/>
          </a:bodyPr>
          <a:lstStyle/>
          <a:p>
            <a:pPr algn="ctr"/>
            <a:r>
              <a:rPr lang="it-IT" sz="2200" b="1" dirty="0">
                <a:solidFill>
                  <a:srgbClr val="95B107"/>
                </a:solidFill>
              </a:rPr>
              <a:t>La necessità di ridurre le pressioni ambientali</a:t>
            </a:r>
          </a:p>
        </p:txBody>
      </p:sp>
    </p:spTree>
    <p:extLst>
      <p:ext uri="{BB962C8B-B14F-4D97-AF65-F5344CB8AC3E}">
        <p14:creationId xmlns:p14="http://schemas.microsoft.com/office/powerpoint/2010/main" val="751043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76672"/>
            <a:ext cx="8229600" cy="576064"/>
          </a:xfrm>
        </p:spPr>
        <p:txBody>
          <a:bodyPr>
            <a:normAutofit/>
          </a:bodyPr>
          <a:lstStyle/>
          <a:p>
            <a:r>
              <a:rPr lang="it-IT" sz="2200" dirty="0" smtClean="0"/>
              <a:t>La produzione integrata (PI) nei PSR</a:t>
            </a:r>
            <a:endParaRPr lang="it-IT" sz="2200" dirty="0"/>
          </a:p>
        </p:txBody>
      </p:sp>
      <p:sp>
        <p:nvSpPr>
          <p:cNvPr id="5" name="Titolo 1"/>
          <p:cNvSpPr txBox="1">
            <a:spLocks/>
          </p:cNvSpPr>
          <p:nvPr/>
        </p:nvSpPr>
        <p:spPr>
          <a:xfrm>
            <a:off x="107504" y="1103495"/>
            <a:ext cx="4464496" cy="5133817"/>
          </a:xfrm>
          <a:prstGeom prst="rect">
            <a:avLst/>
          </a:prstGeom>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lang="it-IT" sz="2000" b="1" dirty="0" smtClean="0">
                <a:latin typeface="+mj-lt"/>
                <a:ea typeface="+mj-ea"/>
                <a:cs typeface="+mj-cs"/>
              </a:rPr>
              <a:t>Possibili effetti spiazzamento</a:t>
            </a:r>
          </a:p>
          <a:p>
            <a:pPr marL="0" marR="0" lvl="0" indent="0" defTabSz="914400" rtl="0" eaLnBrk="1" fontAlgn="auto" latinLnBrk="0" hangingPunct="1">
              <a:lnSpc>
                <a:spcPct val="100000"/>
              </a:lnSpc>
              <a:spcBef>
                <a:spcPts val="1200"/>
              </a:spcBef>
              <a:spcAft>
                <a:spcPts val="0"/>
              </a:spcAft>
              <a:buClrTx/>
              <a:buSzTx/>
              <a:buFontTx/>
              <a:buNone/>
              <a:tabLst/>
              <a:defRPr/>
            </a:pPr>
            <a:r>
              <a:rPr lang="it-IT" sz="2000" b="1" dirty="0" smtClean="0">
                <a:solidFill>
                  <a:srgbClr val="95B107"/>
                </a:solidFill>
                <a:latin typeface="+mj-lt"/>
                <a:ea typeface="+mj-ea"/>
                <a:cs typeface="+mj-cs"/>
              </a:rPr>
              <a:t>Puglia</a:t>
            </a:r>
            <a:r>
              <a:rPr lang="it-IT" sz="2000" b="1" dirty="0" smtClean="0">
                <a:solidFill>
                  <a:schemeClr val="tx2">
                    <a:lumMod val="60000"/>
                    <a:lumOff val="40000"/>
                  </a:schemeClr>
                </a:solidFill>
                <a:latin typeface="+mj-lt"/>
                <a:ea typeface="+mj-ea"/>
                <a:cs typeface="+mj-cs"/>
              </a:rPr>
              <a:t> </a:t>
            </a:r>
            <a:r>
              <a:rPr lang="it-IT" sz="2000" dirty="0" smtClean="0">
                <a:latin typeface="+mj-lt"/>
                <a:ea typeface="+mj-ea"/>
                <a:cs typeface="+mj-cs"/>
              </a:rPr>
              <a:t>– </a:t>
            </a:r>
            <a:r>
              <a:rPr lang="it-IT" sz="2000" u="sng" dirty="0" smtClean="0">
                <a:latin typeface="+mj-lt"/>
                <a:ea typeface="+mj-ea"/>
                <a:cs typeface="+mj-cs"/>
              </a:rPr>
              <a:t>Orticole e Olivo</a:t>
            </a:r>
          </a:p>
          <a:p>
            <a:pPr lvl="0">
              <a:spcBef>
                <a:spcPct val="0"/>
              </a:spcBef>
            </a:pPr>
            <a:r>
              <a:rPr lang="it-IT" sz="2000" dirty="0" smtClean="0"/>
              <a:t>PI + Impegni aggiuntivi facoltativi &gt; M11</a:t>
            </a:r>
            <a:endParaRPr lang="it-IT" sz="2000" b="1" dirty="0" smtClean="0">
              <a:solidFill>
                <a:schemeClr val="tx2">
                  <a:lumMod val="60000"/>
                  <a:lumOff val="40000"/>
                </a:schemeClr>
              </a:solidFill>
              <a:latin typeface="+mj-lt"/>
              <a:ea typeface="+mj-ea"/>
              <a:cs typeface="+mj-cs"/>
            </a:endParaRPr>
          </a:p>
          <a:p>
            <a:pPr marL="0" marR="0" lvl="0" indent="0" defTabSz="914400" rtl="0" eaLnBrk="1" fontAlgn="auto" latinLnBrk="0" hangingPunct="1">
              <a:lnSpc>
                <a:spcPct val="100000"/>
              </a:lnSpc>
              <a:spcBef>
                <a:spcPts val="1200"/>
              </a:spcBef>
              <a:spcAft>
                <a:spcPts val="0"/>
              </a:spcAft>
              <a:buClrTx/>
              <a:buSzTx/>
              <a:buFontTx/>
              <a:buNone/>
              <a:tabLst/>
              <a:defRPr/>
            </a:pPr>
            <a:r>
              <a:rPr lang="it-IT" sz="2000" b="1" dirty="0" smtClean="0">
                <a:solidFill>
                  <a:srgbClr val="95B107"/>
                </a:solidFill>
                <a:latin typeface="+mj-lt"/>
                <a:ea typeface="+mj-ea"/>
                <a:cs typeface="+mj-cs"/>
              </a:rPr>
              <a:t>Lombardia</a:t>
            </a:r>
            <a:r>
              <a:rPr lang="it-IT" sz="2000" dirty="0" smtClean="0">
                <a:latin typeface="+mj-lt"/>
                <a:ea typeface="+mj-ea"/>
                <a:cs typeface="+mj-cs"/>
              </a:rPr>
              <a:t> – </a:t>
            </a:r>
            <a:r>
              <a:rPr lang="it-IT" sz="2000" u="sng" dirty="0" smtClean="0">
                <a:latin typeface="+mj-lt"/>
                <a:ea typeface="+mj-ea"/>
                <a:cs typeface="+mj-cs"/>
              </a:rPr>
              <a:t>Riso</a:t>
            </a:r>
          </a:p>
          <a:p>
            <a:pPr lvl="0">
              <a:spcBef>
                <a:spcPct val="0"/>
              </a:spcBef>
            </a:pPr>
            <a:r>
              <a:rPr lang="it-IT" sz="2000" dirty="0" smtClean="0">
                <a:latin typeface="+mj-lt"/>
                <a:ea typeface="+mj-ea"/>
                <a:cs typeface="+mj-cs"/>
              </a:rPr>
              <a:t>PI + Impegni aggiuntivi facoltativi (sommersione invernale delle risaie e cover </a:t>
            </a:r>
            <a:r>
              <a:rPr lang="it-IT" sz="2000" dirty="0" err="1" smtClean="0">
                <a:latin typeface="+mj-lt"/>
                <a:ea typeface="+mj-ea"/>
                <a:cs typeface="+mj-cs"/>
              </a:rPr>
              <a:t>crop</a:t>
            </a:r>
            <a:r>
              <a:rPr lang="it-IT" sz="2000" dirty="0" smtClean="0">
                <a:latin typeface="+mj-lt"/>
                <a:ea typeface="+mj-ea"/>
                <a:cs typeface="+mj-cs"/>
              </a:rPr>
              <a:t> autunno vernina con leguminose) + M10.1.3 Conservazione biodiversità nelle risaie &gt; M11 + M10.1.3</a:t>
            </a:r>
          </a:p>
          <a:p>
            <a:pPr lvl="0">
              <a:spcBef>
                <a:spcPts val="1200"/>
              </a:spcBef>
            </a:pPr>
            <a:r>
              <a:rPr lang="it-IT" sz="2000" b="1" dirty="0" smtClean="0">
                <a:solidFill>
                  <a:srgbClr val="95B107"/>
                </a:solidFill>
                <a:latin typeface="+mj-lt"/>
                <a:ea typeface="+mj-ea"/>
                <a:cs typeface="+mj-cs"/>
              </a:rPr>
              <a:t>Abruzzo</a:t>
            </a:r>
            <a:r>
              <a:rPr lang="it-IT" sz="2000" b="1" dirty="0" smtClean="0">
                <a:solidFill>
                  <a:schemeClr val="tx2">
                    <a:lumMod val="60000"/>
                    <a:lumOff val="40000"/>
                  </a:schemeClr>
                </a:solidFill>
                <a:latin typeface="+mj-lt"/>
                <a:ea typeface="+mj-ea"/>
                <a:cs typeface="+mj-cs"/>
              </a:rPr>
              <a:t>  </a:t>
            </a:r>
          </a:p>
          <a:p>
            <a:pPr lvl="0">
              <a:spcBef>
                <a:spcPct val="0"/>
              </a:spcBef>
            </a:pPr>
            <a:r>
              <a:rPr lang="it-IT" sz="2000" u="sng" dirty="0" smtClean="0">
                <a:latin typeface="+mj-lt"/>
                <a:ea typeface="+mj-ea"/>
                <a:cs typeface="+mj-cs"/>
              </a:rPr>
              <a:t>Fruttiferi, Seminativi, Foraggere</a:t>
            </a:r>
            <a:r>
              <a:rPr lang="it-IT" sz="2000" dirty="0" smtClean="0">
                <a:latin typeface="+mj-lt"/>
                <a:ea typeface="+mj-ea"/>
                <a:cs typeface="+mj-cs"/>
              </a:rPr>
              <a:t>:</a:t>
            </a:r>
          </a:p>
          <a:p>
            <a:pPr lvl="0">
              <a:spcBef>
                <a:spcPct val="0"/>
              </a:spcBef>
            </a:pPr>
            <a:r>
              <a:rPr lang="it-IT" sz="2000" dirty="0" smtClean="0">
                <a:latin typeface="+mj-lt"/>
                <a:ea typeface="+mj-ea"/>
                <a:cs typeface="+mj-cs"/>
              </a:rPr>
              <a:t>PI + M10.1.4 </a:t>
            </a:r>
            <a:r>
              <a:rPr lang="it-IT" sz="2000" dirty="0" err="1" smtClean="0">
                <a:latin typeface="+mj-lt"/>
                <a:ea typeface="+mj-ea"/>
                <a:cs typeface="+mj-cs"/>
              </a:rPr>
              <a:t>Incr</a:t>
            </a:r>
            <a:r>
              <a:rPr lang="it-IT" sz="2000" dirty="0" smtClean="0">
                <a:latin typeface="+mj-lt"/>
                <a:ea typeface="+mj-ea"/>
                <a:cs typeface="+mj-cs"/>
              </a:rPr>
              <a:t>. sostanza organica &gt; M11 (</a:t>
            </a:r>
            <a:r>
              <a:rPr lang="it-IT" sz="2000" dirty="0" err="1" smtClean="0">
                <a:latin typeface="+mj-lt"/>
                <a:ea typeface="+mj-ea"/>
                <a:cs typeface="+mj-cs"/>
              </a:rPr>
              <a:t>M11</a:t>
            </a:r>
            <a:r>
              <a:rPr lang="it-IT" sz="2000" dirty="0" smtClean="0">
                <a:latin typeface="+mj-lt"/>
                <a:ea typeface="+mj-ea"/>
                <a:cs typeface="+mj-cs"/>
              </a:rPr>
              <a:t> non cumulabile con M10.1.4)</a:t>
            </a:r>
          </a:p>
          <a:p>
            <a:pPr lvl="0">
              <a:spcBef>
                <a:spcPct val="0"/>
              </a:spcBef>
            </a:pPr>
            <a:r>
              <a:rPr lang="it-IT" sz="2000" u="sng" dirty="0" smtClean="0">
                <a:latin typeface="+mj-lt"/>
                <a:ea typeface="+mj-ea"/>
                <a:cs typeface="+mj-cs"/>
              </a:rPr>
              <a:t>Seminativ</a:t>
            </a:r>
            <a:r>
              <a:rPr lang="it-IT" sz="2000" dirty="0" smtClean="0">
                <a:latin typeface="+mj-lt"/>
                <a:ea typeface="+mj-ea"/>
                <a:cs typeface="+mj-cs"/>
              </a:rPr>
              <a:t>i: </a:t>
            </a:r>
          </a:p>
          <a:p>
            <a:pPr lvl="0">
              <a:spcBef>
                <a:spcPct val="0"/>
              </a:spcBef>
            </a:pPr>
            <a:r>
              <a:rPr lang="it-IT" sz="2000" dirty="0" smtClean="0">
                <a:latin typeface="+mj-lt"/>
                <a:ea typeface="+mj-ea"/>
                <a:cs typeface="+mj-cs"/>
              </a:rPr>
              <a:t>PI + M10.1.3 (Conservazione Suolo) &gt; </a:t>
            </a:r>
          </a:p>
          <a:p>
            <a:pPr lvl="0">
              <a:spcBef>
                <a:spcPct val="0"/>
              </a:spcBef>
            </a:pPr>
            <a:r>
              <a:rPr lang="it-IT" sz="2000" dirty="0" smtClean="0">
                <a:latin typeface="+mj-lt"/>
                <a:ea typeface="+mj-ea"/>
                <a:cs typeface="+mj-cs"/>
              </a:rPr>
              <a:t>M11 + M10.1.3</a:t>
            </a:r>
            <a:endParaRPr kumimoji="0" lang="it-IT" sz="2000" i="0" u="none" strike="noStrike" kern="1200" cap="none" spc="0" normalizeH="0" baseline="0" noProof="0" dirty="0">
              <a:ln>
                <a:noFill/>
              </a:ln>
              <a:solidFill>
                <a:schemeClr val="tx1"/>
              </a:solidFill>
              <a:effectLst/>
              <a:uLnTx/>
              <a:uFillTx/>
              <a:latin typeface="+mj-lt"/>
              <a:ea typeface="+mj-ea"/>
              <a:cs typeface="+mj-cs"/>
            </a:endParaRPr>
          </a:p>
        </p:txBody>
      </p:sp>
      <p:sp>
        <p:nvSpPr>
          <p:cNvPr id="3" name="Rettangolo 2"/>
          <p:cNvSpPr/>
          <p:nvPr/>
        </p:nvSpPr>
        <p:spPr>
          <a:xfrm>
            <a:off x="4499992" y="1052736"/>
            <a:ext cx="4644008" cy="707886"/>
          </a:xfrm>
          <a:prstGeom prst="rect">
            <a:avLst/>
          </a:prstGeom>
        </p:spPr>
        <p:txBody>
          <a:bodyPr wrap="square">
            <a:spAutoFit/>
          </a:bodyPr>
          <a:lstStyle/>
          <a:p>
            <a:pPr marL="266700" lvl="0" indent="-266700" algn="just">
              <a:spcBef>
                <a:spcPct val="0"/>
              </a:spcBef>
              <a:buClr>
                <a:srgbClr val="95B107"/>
              </a:buClr>
              <a:buSzPct val="150000"/>
              <a:buFont typeface="Arial" panose="020B0604020202020204" pitchFamily="34" charset="0"/>
              <a:buChar char="•"/>
              <a:defRPr/>
            </a:pPr>
            <a:r>
              <a:rPr lang="it-IT" sz="2000" i="1" dirty="0" smtClean="0">
                <a:solidFill>
                  <a:prstClr val="black"/>
                </a:solidFill>
              </a:rPr>
              <a:t>Lazio e PP.AA</a:t>
            </a:r>
            <a:r>
              <a:rPr lang="it-IT" sz="2000" i="1" dirty="0">
                <a:solidFill>
                  <a:prstClr val="black"/>
                </a:solidFill>
              </a:rPr>
              <a:t>. di Bolzano e Trento </a:t>
            </a:r>
            <a:r>
              <a:rPr lang="it-IT" sz="2000" b="1" i="1" dirty="0" smtClean="0">
                <a:solidFill>
                  <a:prstClr val="black"/>
                </a:solidFill>
              </a:rPr>
              <a:t>NON</a:t>
            </a:r>
            <a:r>
              <a:rPr lang="it-IT" sz="2000" i="1" dirty="0" smtClean="0">
                <a:solidFill>
                  <a:prstClr val="black"/>
                </a:solidFill>
              </a:rPr>
              <a:t> </a:t>
            </a:r>
            <a:r>
              <a:rPr lang="it-IT" sz="2000" i="1" dirty="0">
                <a:solidFill>
                  <a:prstClr val="black"/>
                </a:solidFill>
              </a:rPr>
              <a:t>sostengono la produzione integrata</a:t>
            </a:r>
          </a:p>
        </p:txBody>
      </p:sp>
      <p:sp>
        <p:nvSpPr>
          <p:cNvPr id="4" name="CasellaDiTesto 3"/>
          <p:cNvSpPr txBox="1"/>
          <p:nvPr/>
        </p:nvSpPr>
        <p:spPr>
          <a:xfrm>
            <a:off x="1413595" y="116632"/>
            <a:ext cx="5976664" cy="400110"/>
          </a:xfrm>
          <a:prstGeom prst="rect">
            <a:avLst/>
          </a:prstGeom>
          <a:noFill/>
        </p:spPr>
        <p:txBody>
          <a:bodyPr wrap="square" rtlCol="0">
            <a:spAutoFit/>
          </a:bodyPr>
          <a:lstStyle/>
          <a:p>
            <a:pPr algn="ctr"/>
            <a:r>
              <a:rPr lang="it-IT" sz="2000" b="1" dirty="0">
                <a:solidFill>
                  <a:srgbClr val="95B107"/>
                </a:solidFill>
              </a:rPr>
              <a:t>La necessità di ridurre le pressioni ambientali</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6508" y="1700808"/>
            <a:ext cx="4209988" cy="483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8255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403648" y="116632"/>
            <a:ext cx="5976664" cy="461665"/>
          </a:xfrm>
          <a:prstGeom prst="rect">
            <a:avLst/>
          </a:prstGeom>
          <a:noFill/>
        </p:spPr>
        <p:txBody>
          <a:bodyPr wrap="square" rtlCol="0">
            <a:spAutoFit/>
          </a:bodyPr>
          <a:lstStyle/>
          <a:p>
            <a:pPr algn="ctr"/>
            <a:r>
              <a:rPr lang="it-IT" sz="2400" b="1" dirty="0">
                <a:solidFill>
                  <a:srgbClr val="95B107"/>
                </a:solidFill>
              </a:rPr>
              <a:t>La necessità di ridurre le pressioni </a:t>
            </a:r>
            <a:r>
              <a:rPr lang="it-IT" sz="2400" b="1" dirty="0" smtClean="0">
                <a:solidFill>
                  <a:srgbClr val="95B107"/>
                </a:solidFill>
              </a:rPr>
              <a:t>ambientali</a:t>
            </a:r>
            <a:endParaRPr lang="it-IT" sz="2400" b="1" dirty="0">
              <a:solidFill>
                <a:srgbClr val="95B107"/>
              </a:solidFill>
            </a:endParaRPr>
          </a:p>
        </p:txBody>
      </p:sp>
      <p:sp>
        <p:nvSpPr>
          <p:cNvPr id="5" name="Titolo 1"/>
          <p:cNvSpPr>
            <a:spLocks noGrp="1"/>
          </p:cNvSpPr>
          <p:nvPr>
            <p:ph type="title"/>
          </p:nvPr>
        </p:nvSpPr>
        <p:spPr>
          <a:xfrm>
            <a:off x="467544" y="548680"/>
            <a:ext cx="8229600" cy="576064"/>
          </a:xfrm>
        </p:spPr>
        <p:txBody>
          <a:bodyPr>
            <a:normAutofit/>
          </a:bodyPr>
          <a:lstStyle/>
          <a:p>
            <a:r>
              <a:rPr lang="it-IT" sz="2200" dirty="0" smtClean="0"/>
              <a:t>L’agricoltura conservativa (AC) nei PSR</a:t>
            </a:r>
            <a:endParaRPr lang="it-IT" sz="2200" dirty="0"/>
          </a:p>
        </p:txBody>
      </p:sp>
      <p:sp>
        <p:nvSpPr>
          <p:cNvPr id="6" name="CasellaDiTesto 5"/>
          <p:cNvSpPr txBox="1"/>
          <p:nvPr/>
        </p:nvSpPr>
        <p:spPr>
          <a:xfrm>
            <a:off x="179512" y="980728"/>
            <a:ext cx="8784976" cy="1261884"/>
          </a:xfrm>
          <a:prstGeom prst="rect">
            <a:avLst/>
          </a:prstGeom>
          <a:noFill/>
        </p:spPr>
        <p:txBody>
          <a:bodyPr wrap="square" rtlCol="0">
            <a:spAutoFit/>
          </a:bodyPr>
          <a:lstStyle/>
          <a:p>
            <a:pPr marL="285750" lvl="0" indent="-285750">
              <a:buClr>
                <a:srgbClr val="95B107"/>
              </a:buClr>
              <a:buSzPct val="150000"/>
              <a:buFont typeface="Arial" panose="020B0604020202020204" pitchFamily="34" charset="0"/>
              <a:buChar char="•"/>
            </a:pPr>
            <a:r>
              <a:rPr lang="it-IT" sz="2200" dirty="0" smtClean="0"/>
              <a:t>M10.1 - Agricoltura conservativa 	15 PSR.</a:t>
            </a:r>
          </a:p>
          <a:p>
            <a:pPr lvl="0">
              <a:spcBef>
                <a:spcPts val="1200"/>
              </a:spcBef>
              <a:buClr>
                <a:srgbClr val="95B107"/>
              </a:buClr>
              <a:buSzPct val="150000"/>
            </a:pPr>
            <a:r>
              <a:rPr lang="it-IT" sz="2200" dirty="0" smtClean="0"/>
              <a:t>					Pagamento AC + impegno &gt; soglia 					seminativi (Reg. 1305/2013): 1 PSR</a:t>
            </a:r>
          </a:p>
        </p:txBody>
      </p:sp>
      <p:sp>
        <p:nvSpPr>
          <p:cNvPr id="7" name="Freccia a destra 6"/>
          <p:cNvSpPr/>
          <p:nvPr/>
        </p:nvSpPr>
        <p:spPr>
          <a:xfrm>
            <a:off x="4365501" y="1503834"/>
            <a:ext cx="396044" cy="360040"/>
          </a:xfrm>
          <a:prstGeom prst="rightArrow">
            <a:avLst/>
          </a:prstGeom>
          <a:solidFill>
            <a:srgbClr val="95B10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Freccia a destra 9"/>
          <p:cNvSpPr/>
          <p:nvPr/>
        </p:nvSpPr>
        <p:spPr>
          <a:xfrm>
            <a:off x="4355976" y="1052736"/>
            <a:ext cx="396044" cy="360040"/>
          </a:xfrm>
          <a:prstGeom prst="rightArrow">
            <a:avLst/>
          </a:prstGeom>
          <a:solidFill>
            <a:srgbClr val="95B10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7452320" y="2420888"/>
            <a:ext cx="461665" cy="3960440"/>
          </a:xfrm>
          <a:prstGeom prst="rect">
            <a:avLst/>
          </a:prstGeom>
          <a:noFill/>
        </p:spPr>
        <p:txBody>
          <a:bodyPr vert="vert270" wrap="square" rtlCol="0">
            <a:spAutoFit/>
          </a:bodyPr>
          <a:lstStyle/>
          <a:p>
            <a:r>
              <a:rPr lang="it-IT" i="1" dirty="0"/>
              <a:t>Fonte: PSR 2014-2020 adottati dalla CE </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216249"/>
            <a:ext cx="7272808" cy="4165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1351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403648" y="260648"/>
            <a:ext cx="5976664" cy="461665"/>
          </a:xfrm>
          <a:prstGeom prst="rect">
            <a:avLst/>
          </a:prstGeom>
          <a:noFill/>
        </p:spPr>
        <p:txBody>
          <a:bodyPr wrap="square" rtlCol="0">
            <a:spAutoFit/>
          </a:bodyPr>
          <a:lstStyle/>
          <a:p>
            <a:pPr algn="ctr"/>
            <a:r>
              <a:rPr lang="it-IT" sz="2400" b="1" dirty="0">
                <a:solidFill>
                  <a:srgbClr val="95B107"/>
                </a:solidFill>
              </a:rPr>
              <a:t>La necessità di ridurre le pressioni </a:t>
            </a:r>
            <a:r>
              <a:rPr lang="it-IT" sz="2400" b="1" dirty="0" smtClean="0">
                <a:solidFill>
                  <a:srgbClr val="95B107"/>
                </a:solidFill>
              </a:rPr>
              <a:t>ambientali</a:t>
            </a:r>
            <a:endParaRPr lang="it-IT" sz="2400" b="1" dirty="0">
              <a:solidFill>
                <a:srgbClr val="95B107"/>
              </a:solidFill>
            </a:endParaRPr>
          </a:p>
        </p:txBody>
      </p:sp>
      <p:sp>
        <p:nvSpPr>
          <p:cNvPr id="2" name="CasellaDiTesto 1"/>
          <p:cNvSpPr txBox="1"/>
          <p:nvPr/>
        </p:nvSpPr>
        <p:spPr>
          <a:xfrm>
            <a:off x="179512" y="836712"/>
            <a:ext cx="8712968" cy="430887"/>
          </a:xfrm>
          <a:prstGeom prst="rect">
            <a:avLst/>
          </a:prstGeom>
          <a:noFill/>
        </p:spPr>
        <p:txBody>
          <a:bodyPr wrap="square" rtlCol="0">
            <a:spAutoFit/>
          </a:bodyPr>
          <a:lstStyle/>
          <a:p>
            <a:pPr lvl="0">
              <a:buClr>
                <a:srgbClr val="95B107"/>
              </a:buClr>
              <a:buSzPct val="150000"/>
            </a:pPr>
            <a:r>
              <a:rPr lang="it-IT" sz="2200" b="1" dirty="0" smtClean="0"/>
              <a:t>La cumulabilità (n. PSR):</a:t>
            </a:r>
            <a:endParaRPr lang="it-IT" sz="2200" b="1"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412" y="1267599"/>
            <a:ext cx="8856984" cy="5113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6021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980728"/>
            <a:ext cx="9144000" cy="4924425"/>
          </a:xfrm>
          <a:prstGeom prst="rect">
            <a:avLst/>
          </a:prstGeom>
        </p:spPr>
        <p:txBody>
          <a:bodyPr wrap="square">
            <a:spAutoFit/>
          </a:bodyPr>
          <a:lstStyle/>
          <a:p>
            <a:pPr algn="ctr">
              <a:spcBef>
                <a:spcPts val="600"/>
              </a:spcBef>
              <a:buClr>
                <a:srgbClr val="95B107"/>
              </a:buClr>
              <a:buSzPct val="100000"/>
            </a:pPr>
            <a:r>
              <a:rPr lang="it-IT" sz="2200" b="1" dirty="0" smtClean="0"/>
              <a:t>Sistema della conoscenza</a:t>
            </a:r>
          </a:p>
          <a:p>
            <a:pPr algn="just">
              <a:spcBef>
                <a:spcPts val="600"/>
              </a:spcBef>
              <a:buClr>
                <a:srgbClr val="95B107"/>
              </a:buClr>
              <a:buFont typeface="Wingdings" panose="05000000000000000000" pitchFamily="2" charset="2"/>
              <a:buChar char="ü"/>
              <a:tabLst>
                <a:tab pos="355600" algn="l"/>
              </a:tabLst>
            </a:pPr>
            <a:r>
              <a:rPr lang="it-IT" sz="2200" dirty="0"/>
              <a:t>	AB come tema esplicito delle azioni di trasferimento di conoscenze e di 	informazione in M1.1 (6 PSR), M1.2 (4 PSR), M1.3 (5 PSR).</a:t>
            </a:r>
          </a:p>
          <a:p>
            <a:pPr algn="just">
              <a:spcBef>
                <a:spcPts val="600"/>
              </a:spcBef>
              <a:buClr>
                <a:srgbClr val="95B107"/>
              </a:buClr>
              <a:buFont typeface="Wingdings" panose="05000000000000000000" pitchFamily="2" charset="2"/>
              <a:buChar char="ü"/>
              <a:tabLst>
                <a:tab pos="355600" algn="l"/>
              </a:tabLst>
            </a:pPr>
            <a:r>
              <a:rPr lang="it-IT" sz="2200" dirty="0"/>
              <a:t>	M11 - Obbligo di formazione (3 PSR).</a:t>
            </a:r>
          </a:p>
          <a:p>
            <a:pPr algn="just">
              <a:spcBef>
                <a:spcPts val="1200"/>
              </a:spcBef>
              <a:buClr>
                <a:srgbClr val="95B107"/>
              </a:buClr>
              <a:buFont typeface="Wingdings" panose="05000000000000000000" pitchFamily="2" charset="2"/>
              <a:buChar char="ü"/>
              <a:tabLst>
                <a:tab pos="355600" algn="l"/>
              </a:tabLst>
            </a:pPr>
            <a:r>
              <a:rPr lang="it-IT" sz="2200" dirty="0">
                <a:solidFill>
                  <a:srgbClr val="0033CC"/>
                </a:solidFill>
              </a:rPr>
              <a:t>	</a:t>
            </a:r>
            <a:r>
              <a:rPr lang="it-IT" sz="2200" dirty="0"/>
              <a:t>M2 - AB specifico oggetto </a:t>
            </a:r>
            <a:r>
              <a:rPr lang="it-IT" sz="2200" dirty="0" smtClean="0"/>
              <a:t>servizi </a:t>
            </a:r>
            <a:r>
              <a:rPr lang="it-IT" sz="2200" dirty="0"/>
              <a:t>consulenza, sostituzione, assist. (7 PSR</a:t>
            </a:r>
            <a:r>
              <a:rPr lang="it-IT" sz="2200" dirty="0" smtClean="0"/>
              <a:t>). </a:t>
            </a:r>
            <a:endParaRPr lang="it-IT" sz="2200" dirty="0"/>
          </a:p>
          <a:p>
            <a:pPr algn="just">
              <a:spcBef>
                <a:spcPts val="1200"/>
              </a:spcBef>
              <a:buClr>
                <a:srgbClr val="95B107"/>
              </a:buClr>
              <a:buFont typeface="Wingdings" panose="05000000000000000000" pitchFamily="2" charset="2"/>
              <a:buChar char="ü"/>
              <a:tabLst>
                <a:tab pos="355600" algn="l"/>
              </a:tabLst>
            </a:pPr>
            <a:r>
              <a:rPr lang="it-IT" sz="2200" dirty="0"/>
              <a:t>	M16.1 - Sostegno per costituzione e funzionamento dei gruppi operativi del 	PEI: Priorità all’AB (2 PSR</a:t>
            </a:r>
            <a:r>
              <a:rPr lang="it-IT" sz="2200" dirty="0" smtClean="0"/>
              <a:t>).</a:t>
            </a:r>
            <a:endParaRPr lang="it-IT" sz="2200" dirty="0"/>
          </a:p>
          <a:p>
            <a:pPr algn="just">
              <a:spcBef>
                <a:spcPts val="600"/>
              </a:spcBef>
              <a:buClr>
                <a:srgbClr val="95B107"/>
              </a:buClr>
              <a:buFont typeface="Wingdings" panose="05000000000000000000" pitchFamily="2" charset="2"/>
              <a:buChar char="ü"/>
              <a:tabLst>
                <a:tab pos="355600" algn="l"/>
              </a:tabLst>
            </a:pPr>
            <a:r>
              <a:rPr lang="it-IT" sz="2200" dirty="0"/>
              <a:t>	M16.2 - Sostegno a progetti pilota e sviluppo di nuovi prodotti, pratiche, 	processi e tecnologie: priorità all’AB nella (2 PSR) </a:t>
            </a:r>
            <a:r>
              <a:rPr lang="it-IT" sz="2200" dirty="0" smtClean="0"/>
              <a:t>.</a:t>
            </a:r>
            <a:endParaRPr lang="it-IT" sz="2200" dirty="0"/>
          </a:p>
          <a:p>
            <a:pPr algn="ctr">
              <a:spcBef>
                <a:spcPts val="600"/>
              </a:spcBef>
              <a:buClr>
                <a:srgbClr val="95B107"/>
              </a:buClr>
              <a:buSzPct val="100000"/>
            </a:pPr>
            <a:r>
              <a:rPr lang="it-IT" sz="2200" b="1" dirty="0" smtClean="0"/>
              <a:t>Capacità di investire</a:t>
            </a:r>
          </a:p>
          <a:p>
            <a:pPr marL="342900" indent="-342900" algn="just">
              <a:spcBef>
                <a:spcPts val="600"/>
              </a:spcBef>
              <a:buClr>
                <a:srgbClr val="95B107"/>
              </a:buClr>
              <a:buSzPct val="100000"/>
              <a:buFont typeface="Wingdings" panose="05000000000000000000" pitchFamily="2" charset="2"/>
              <a:buChar char="ü"/>
            </a:pPr>
            <a:r>
              <a:rPr lang="it-IT" sz="2200" dirty="0" smtClean="0"/>
              <a:t>M4.1 – Investimenti nelle aziende agricole: priorità aziende </a:t>
            </a:r>
            <a:r>
              <a:rPr lang="it-IT" sz="2200" dirty="0" err="1" smtClean="0"/>
              <a:t>bio</a:t>
            </a:r>
            <a:r>
              <a:rPr lang="it-IT" sz="2200" dirty="0" smtClean="0"/>
              <a:t> (18 PSR).</a:t>
            </a:r>
          </a:p>
          <a:p>
            <a:pPr marL="342900" indent="-342900" algn="just">
              <a:spcBef>
                <a:spcPts val="600"/>
              </a:spcBef>
              <a:buClr>
                <a:srgbClr val="95B107"/>
              </a:buClr>
              <a:buSzPct val="100000"/>
              <a:buFont typeface="Wingdings" panose="05000000000000000000" pitchFamily="2" charset="2"/>
              <a:buChar char="ü"/>
            </a:pPr>
            <a:r>
              <a:rPr lang="it-IT" sz="2200" dirty="0" smtClean="0"/>
              <a:t>M4.2 – Investimenti </a:t>
            </a:r>
            <a:r>
              <a:rPr lang="it-IT" sz="2200" dirty="0" err="1" smtClean="0"/>
              <a:t>trasfor</a:t>
            </a:r>
            <a:r>
              <a:rPr lang="it-IT" sz="2200" dirty="0" smtClean="0"/>
              <a:t>. e commer.ne: priorità imprese </a:t>
            </a:r>
            <a:r>
              <a:rPr lang="it-IT" sz="2200" dirty="0" err="1" smtClean="0"/>
              <a:t>bio</a:t>
            </a:r>
            <a:r>
              <a:rPr lang="it-IT" sz="2200" dirty="0" smtClean="0"/>
              <a:t> (10 PSR).</a:t>
            </a:r>
            <a:endParaRPr lang="it-IT" sz="2200" dirty="0"/>
          </a:p>
        </p:txBody>
      </p:sp>
      <p:sp>
        <p:nvSpPr>
          <p:cNvPr id="2" name="CasellaDiTesto 1"/>
          <p:cNvSpPr txBox="1"/>
          <p:nvPr/>
        </p:nvSpPr>
        <p:spPr>
          <a:xfrm>
            <a:off x="1576239" y="116632"/>
            <a:ext cx="5616624" cy="830997"/>
          </a:xfrm>
          <a:prstGeom prst="rect">
            <a:avLst/>
          </a:prstGeom>
          <a:noFill/>
        </p:spPr>
        <p:txBody>
          <a:bodyPr wrap="square" rtlCol="0">
            <a:spAutoFit/>
          </a:bodyPr>
          <a:lstStyle/>
          <a:p>
            <a:pPr algn="ctr">
              <a:buClr>
                <a:srgbClr val="95B107"/>
              </a:buClr>
              <a:buSzPct val="100000"/>
              <a:tabLst>
                <a:tab pos="355600" algn="l"/>
              </a:tabLst>
            </a:pPr>
            <a:r>
              <a:rPr lang="it-IT" sz="2400" b="1" dirty="0" smtClean="0">
                <a:solidFill>
                  <a:srgbClr val="95B107"/>
                </a:solidFill>
              </a:rPr>
              <a:t>La necessità di rafforzare la competitività delle imprese biologiche</a:t>
            </a:r>
            <a:endParaRPr lang="it-IT" sz="2400" b="1" dirty="0">
              <a:solidFill>
                <a:srgbClr val="95B107"/>
              </a:solidFill>
            </a:endParaRPr>
          </a:p>
        </p:txBody>
      </p:sp>
      <p:sp>
        <p:nvSpPr>
          <p:cNvPr id="3" name="Parentesi graffa chiusa 2"/>
          <p:cNvSpPr/>
          <p:nvPr/>
        </p:nvSpPr>
        <p:spPr>
          <a:xfrm rot="5400000">
            <a:off x="4333096" y="1473755"/>
            <a:ext cx="481998" cy="8856986"/>
          </a:xfrm>
          <a:prstGeom prst="rightBrace">
            <a:avLst>
              <a:gd name="adj1" fmla="val 0"/>
              <a:gd name="adj2" fmla="val 50000"/>
            </a:avLst>
          </a:prstGeom>
          <a:noFill/>
          <a:ln w="38100">
            <a:solidFill>
              <a:srgbClr val="95B10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5" name="CasellaDiTesto 4"/>
          <p:cNvSpPr txBox="1"/>
          <p:nvPr/>
        </p:nvSpPr>
        <p:spPr>
          <a:xfrm>
            <a:off x="357435" y="6093296"/>
            <a:ext cx="8424937" cy="430887"/>
          </a:xfrm>
          <a:prstGeom prst="rect">
            <a:avLst/>
          </a:prstGeom>
          <a:noFill/>
        </p:spPr>
        <p:txBody>
          <a:bodyPr wrap="square" rtlCol="0">
            <a:spAutoFit/>
          </a:bodyPr>
          <a:lstStyle/>
          <a:p>
            <a:pPr algn="ctr"/>
            <a:r>
              <a:rPr lang="it-IT" sz="2200" dirty="0" smtClean="0"/>
              <a:t>Anche nelle azioni collettive per investimenti di tipo infrastrutturale</a:t>
            </a:r>
            <a:endParaRPr lang="it-IT" sz="2200" dirty="0"/>
          </a:p>
        </p:txBody>
      </p:sp>
    </p:spTree>
    <p:extLst>
      <p:ext uri="{BB962C8B-B14F-4D97-AF65-F5344CB8AC3E}">
        <p14:creationId xmlns:p14="http://schemas.microsoft.com/office/powerpoint/2010/main" val="3291478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0" y="1061149"/>
            <a:ext cx="9144000" cy="5262979"/>
          </a:xfrm>
          <a:prstGeom prst="rect">
            <a:avLst/>
          </a:prstGeom>
        </p:spPr>
        <p:txBody>
          <a:bodyPr wrap="square">
            <a:spAutoFit/>
          </a:bodyPr>
          <a:lstStyle/>
          <a:p>
            <a:pPr algn="ctr">
              <a:spcBef>
                <a:spcPts val="600"/>
              </a:spcBef>
              <a:buClr>
                <a:srgbClr val="95B107"/>
              </a:buClr>
              <a:buSzPct val="100000"/>
            </a:pPr>
            <a:r>
              <a:rPr lang="it-IT" sz="2200" b="1" i="1" dirty="0" smtClean="0"/>
              <a:t>Strutturazione della filiera</a:t>
            </a:r>
            <a:endParaRPr lang="it-IT" sz="2200" b="1" i="1" dirty="0"/>
          </a:p>
          <a:p>
            <a:pPr marL="342900" indent="-342900" algn="just">
              <a:spcBef>
                <a:spcPts val="600"/>
              </a:spcBef>
              <a:buClr>
                <a:srgbClr val="95B107"/>
              </a:buClr>
              <a:buSzPct val="100000"/>
              <a:buFont typeface="Wingdings" panose="05000000000000000000" pitchFamily="2" charset="2"/>
              <a:buChar char="ü"/>
            </a:pPr>
            <a:r>
              <a:rPr lang="it-IT" sz="2200" dirty="0" smtClean="0"/>
              <a:t>PIF </a:t>
            </a:r>
            <a:r>
              <a:rPr lang="it-IT" sz="2200" dirty="0"/>
              <a:t>o accordi collettivi tra soggetti di una filiera per l’attivazione di almeno una misura con priorità per produzioni biologiche (12 PSR su 14 che prevedono PIF/AC</a:t>
            </a:r>
            <a:r>
              <a:rPr lang="it-IT" sz="2200" dirty="0" smtClean="0"/>
              <a:t>).</a:t>
            </a:r>
            <a:endParaRPr lang="it-IT" sz="2200" dirty="0"/>
          </a:p>
          <a:p>
            <a:pPr marL="342900" indent="-342900" algn="just">
              <a:spcBef>
                <a:spcPts val="600"/>
              </a:spcBef>
              <a:buClr>
                <a:srgbClr val="95B107"/>
              </a:buClr>
              <a:buSzPct val="100000"/>
              <a:buFont typeface="Wingdings" panose="05000000000000000000" pitchFamily="2" charset="2"/>
              <a:buChar char="ü"/>
            </a:pPr>
            <a:r>
              <a:rPr lang="it-IT" sz="2200" dirty="0"/>
              <a:t>M9 - costituzione di Associazioni/Organizzazioni di </a:t>
            </a:r>
            <a:r>
              <a:rPr lang="it-IT" sz="2200" dirty="0" smtClean="0"/>
              <a:t>produttori: priorità agricoltura biologica (AB) (6 PSR su 8 PSR che l’attivano).</a:t>
            </a:r>
          </a:p>
          <a:p>
            <a:pPr algn="ctr">
              <a:spcBef>
                <a:spcPts val="2400"/>
              </a:spcBef>
              <a:buClr>
                <a:srgbClr val="95B107"/>
              </a:buClr>
              <a:buSzPct val="100000"/>
            </a:pPr>
            <a:r>
              <a:rPr lang="it-IT" sz="2200" b="1" i="1" dirty="0" smtClean="0"/>
              <a:t>…e </a:t>
            </a:r>
            <a:r>
              <a:rPr lang="it-IT" sz="2200" b="1" i="1" dirty="0"/>
              <a:t>ampliamento degli sbocchi </a:t>
            </a:r>
            <a:r>
              <a:rPr lang="it-IT" sz="2200" b="1" i="1" dirty="0" smtClean="0"/>
              <a:t>commerciali, maggiore accessibilità ai prodotti biologici e rafforzamento relazioni impresa-consumatore</a:t>
            </a:r>
            <a:endParaRPr lang="it-IT" sz="2200" i="1" dirty="0" smtClean="0"/>
          </a:p>
          <a:p>
            <a:pPr algn="just">
              <a:spcBef>
                <a:spcPts val="1200"/>
              </a:spcBef>
              <a:buClr>
                <a:srgbClr val="95B107"/>
              </a:buClr>
              <a:buFont typeface="Wingdings" panose="05000000000000000000" pitchFamily="2" charset="2"/>
              <a:buChar char="ü"/>
              <a:tabLst>
                <a:tab pos="355600" algn="l"/>
              </a:tabLst>
            </a:pPr>
            <a:r>
              <a:rPr lang="it-IT" sz="2200" dirty="0" smtClean="0"/>
              <a:t>	M16.4 </a:t>
            </a:r>
            <a:r>
              <a:rPr lang="it-IT" sz="2200" dirty="0"/>
              <a:t>- sostegno a cooperazione di filiera, creazione e sviluppo di </a:t>
            </a:r>
            <a:r>
              <a:rPr lang="it-IT" sz="2200" dirty="0" smtClean="0"/>
              <a:t>filiere 	corte </a:t>
            </a:r>
            <a:r>
              <a:rPr lang="it-IT" sz="2200" dirty="0"/>
              <a:t>e mercati locali: AB tra i criteri di selezione per valutare la </a:t>
            </a:r>
            <a:r>
              <a:rPr lang="it-IT" sz="2200" dirty="0" smtClean="0"/>
              <a:t>qualità del 	progetto </a:t>
            </a:r>
            <a:r>
              <a:rPr lang="it-IT" sz="2200" dirty="0"/>
              <a:t>(1 PSR).</a:t>
            </a:r>
          </a:p>
          <a:p>
            <a:pPr algn="just">
              <a:spcBef>
                <a:spcPts val="1200"/>
              </a:spcBef>
              <a:buClr>
                <a:srgbClr val="95B107"/>
              </a:buClr>
              <a:buFont typeface="Wingdings" panose="05000000000000000000" pitchFamily="2" charset="2"/>
              <a:buChar char="ü"/>
              <a:tabLst>
                <a:tab pos="355600" algn="l"/>
              </a:tabLst>
            </a:pPr>
            <a:r>
              <a:rPr lang="it-IT" sz="2200" dirty="0" smtClean="0"/>
              <a:t>	M11 </a:t>
            </a:r>
            <a:r>
              <a:rPr lang="it-IT" sz="2200" dirty="0"/>
              <a:t>- </a:t>
            </a:r>
            <a:r>
              <a:rPr lang="it-IT" sz="2200" dirty="0" smtClean="0"/>
              <a:t>priorità alle aziende biologiche licenziatarie e relativi criteri di 	selezione </a:t>
            </a:r>
            <a:r>
              <a:rPr lang="it-IT" sz="2200" dirty="0"/>
              <a:t>(1 PSR</a:t>
            </a:r>
            <a:r>
              <a:rPr lang="it-IT" sz="2200" dirty="0" smtClean="0"/>
              <a:t>).</a:t>
            </a:r>
            <a:endParaRPr lang="it-IT" sz="2200" dirty="0"/>
          </a:p>
        </p:txBody>
      </p:sp>
      <p:sp>
        <p:nvSpPr>
          <p:cNvPr id="2" name="CasellaDiTesto 1"/>
          <p:cNvSpPr txBox="1"/>
          <p:nvPr/>
        </p:nvSpPr>
        <p:spPr>
          <a:xfrm>
            <a:off x="1576239" y="116632"/>
            <a:ext cx="5616624" cy="830997"/>
          </a:xfrm>
          <a:prstGeom prst="rect">
            <a:avLst/>
          </a:prstGeom>
          <a:noFill/>
        </p:spPr>
        <p:txBody>
          <a:bodyPr wrap="square" rtlCol="0">
            <a:spAutoFit/>
          </a:bodyPr>
          <a:lstStyle/>
          <a:p>
            <a:pPr algn="ctr">
              <a:buClr>
                <a:srgbClr val="95B107"/>
              </a:buClr>
              <a:buSzPct val="100000"/>
              <a:tabLst>
                <a:tab pos="355600" algn="l"/>
              </a:tabLst>
            </a:pPr>
            <a:r>
              <a:rPr lang="it-IT" sz="2400" b="1" dirty="0" smtClean="0">
                <a:solidFill>
                  <a:srgbClr val="95B107"/>
                </a:solidFill>
              </a:rPr>
              <a:t>La necessità di rafforzare la competitività delle imprese biologiche</a:t>
            </a:r>
            <a:endParaRPr lang="it-IT" sz="2400" b="1" dirty="0">
              <a:solidFill>
                <a:srgbClr val="95B107"/>
              </a:solidFill>
            </a:endParaRPr>
          </a:p>
        </p:txBody>
      </p:sp>
    </p:spTree>
    <p:extLst>
      <p:ext uri="{BB962C8B-B14F-4D97-AF65-F5344CB8AC3E}">
        <p14:creationId xmlns:p14="http://schemas.microsoft.com/office/powerpoint/2010/main" val="3391338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rot="16200000">
            <a:off x="6175636" y="3322992"/>
            <a:ext cx="4709610" cy="830997"/>
          </a:xfrm>
          <a:prstGeom prst="rect">
            <a:avLst/>
          </a:prstGeom>
          <a:noFill/>
        </p:spPr>
        <p:txBody>
          <a:bodyPr wrap="square" rtlCol="0">
            <a:spAutoFit/>
          </a:bodyPr>
          <a:lstStyle/>
          <a:p>
            <a:r>
              <a:rPr lang="it-IT" sz="1600" dirty="0" smtClean="0"/>
              <a:t>In </a:t>
            </a:r>
            <a:r>
              <a:rPr lang="it-IT" sz="1600" dirty="0"/>
              <a:t>parentesi i livelli di pagamento che superano la soglia prevista nel reg. (UE) n. 1305/2013</a:t>
            </a:r>
            <a:r>
              <a:rPr lang="it-IT" sz="1600" dirty="0" smtClean="0"/>
              <a:t>.</a:t>
            </a:r>
          </a:p>
          <a:p>
            <a:r>
              <a:rPr lang="it-IT" sz="1600" i="1" dirty="0"/>
              <a:t>Fonte: PSR 2014-2020 adottati dalla CE</a:t>
            </a:r>
            <a:r>
              <a:rPr lang="it-IT" sz="1600" dirty="0"/>
              <a:t> </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2031759"/>
            <a:ext cx="7791414" cy="398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asellaDiTesto 4"/>
          <p:cNvSpPr txBox="1"/>
          <p:nvPr/>
        </p:nvSpPr>
        <p:spPr>
          <a:xfrm>
            <a:off x="1576239" y="77723"/>
            <a:ext cx="5616624" cy="830997"/>
          </a:xfrm>
          <a:prstGeom prst="rect">
            <a:avLst/>
          </a:prstGeom>
          <a:noFill/>
        </p:spPr>
        <p:txBody>
          <a:bodyPr wrap="square" rtlCol="0">
            <a:spAutoFit/>
          </a:bodyPr>
          <a:lstStyle/>
          <a:p>
            <a:pPr algn="ctr">
              <a:buClr>
                <a:srgbClr val="95B107"/>
              </a:buClr>
              <a:buSzPct val="100000"/>
              <a:tabLst>
                <a:tab pos="355600" algn="l"/>
              </a:tabLst>
            </a:pPr>
            <a:r>
              <a:rPr lang="it-IT" sz="2400" b="1" dirty="0" smtClean="0">
                <a:solidFill>
                  <a:srgbClr val="95B107"/>
                </a:solidFill>
              </a:rPr>
              <a:t>La necessità di rafforzare la competitività e l’equità tra le aziende biologiche</a:t>
            </a:r>
            <a:endParaRPr lang="it-IT" sz="2400" b="1" dirty="0">
              <a:solidFill>
                <a:srgbClr val="95B107"/>
              </a:solidFill>
            </a:endParaRPr>
          </a:p>
        </p:txBody>
      </p:sp>
      <p:sp>
        <p:nvSpPr>
          <p:cNvPr id="2" name="CasellaDiTesto 1"/>
          <p:cNvSpPr txBox="1"/>
          <p:nvPr/>
        </p:nvSpPr>
        <p:spPr>
          <a:xfrm>
            <a:off x="323528" y="1383685"/>
            <a:ext cx="7791414" cy="430887"/>
          </a:xfrm>
          <a:prstGeom prst="rect">
            <a:avLst/>
          </a:prstGeom>
          <a:noFill/>
        </p:spPr>
        <p:txBody>
          <a:bodyPr wrap="square" rtlCol="0">
            <a:spAutoFit/>
          </a:bodyPr>
          <a:lstStyle/>
          <a:p>
            <a:r>
              <a:rPr lang="it-IT" sz="2200" b="1" dirty="0" smtClean="0"/>
              <a:t>I livelli dei pagamenti per tipologia di coltura</a:t>
            </a:r>
            <a:endParaRPr lang="it-IT" sz="2200" b="1" dirty="0"/>
          </a:p>
        </p:txBody>
      </p:sp>
    </p:spTree>
    <p:extLst>
      <p:ext uri="{BB962C8B-B14F-4D97-AF65-F5344CB8AC3E}">
        <p14:creationId xmlns:p14="http://schemas.microsoft.com/office/powerpoint/2010/main" val="21763500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691680" y="116632"/>
            <a:ext cx="5400600" cy="830997"/>
          </a:xfrm>
          <a:prstGeom prst="rect">
            <a:avLst/>
          </a:prstGeom>
        </p:spPr>
        <p:txBody>
          <a:bodyPr wrap="square">
            <a:spAutoFit/>
          </a:bodyPr>
          <a:lstStyle/>
          <a:p>
            <a:pPr algn="ctr">
              <a:buClr>
                <a:srgbClr val="95B107"/>
              </a:buClr>
              <a:buSzPct val="100000"/>
              <a:tabLst>
                <a:tab pos="355600" algn="l"/>
              </a:tabLst>
            </a:pPr>
            <a:r>
              <a:rPr lang="it-IT" sz="2400" b="1" dirty="0" smtClean="0">
                <a:solidFill>
                  <a:srgbClr val="95B107"/>
                </a:solidFill>
              </a:rPr>
              <a:t>La necessità di rafforzare la sostenibilità sociale dell’agricoltura biologica</a:t>
            </a:r>
            <a:endParaRPr lang="it-IT" sz="2400" b="1" dirty="0">
              <a:solidFill>
                <a:srgbClr val="95B107"/>
              </a:solidFill>
            </a:endParaRPr>
          </a:p>
        </p:txBody>
      </p:sp>
      <p:sp>
        <p:nvSpPr>
          <p:cNvPr id="2" name="CasellaDiTesto 1"/>
          <p:cNvSpPr txBox="1"/>
          <p:nvPr/>
        </p:nvSpPr>
        <p:spPr>
          <a:xfrm>
            <a:off x="151894" y="1124744"/>
            <a:ext cx="8856984" cy="2808461"/>
          </a:xfrm>
          <a:prstGeom prst="rect">
            <a:avLst/>
          </a:prstGeom>
          <a:noFill/>
        </p:spPr>
        <p:txBody>
          <a:bodyPr wrap="square" rtlCol="0">
            <a:spAutoFit/>
          </a:bodyPr>
          <a:lstStyle/>
          <a:p>
            <a:pPr algn="ctr"/>
            <a:r>
              <a:rPr lang="it-IT" sz="2200" b="1" i="1" dirty="0" smtClean="0"/>
              <a:t>Consapevolezza del consumatore</a:t>
            </a:r>
          </a:p>
          <a:p>
            <a:pPr marL="342900" indent="-342900" algn="just">
              <a:spcBef>
                <a:spcPts val="900"/>
              </a:spcBef>
              <a:buClr>
                <a:srgbClr val="95B107"/>
              </a:buClr>
              <a:buSzPct val="120000"/>
              <a:buFont typeface="Wingdings" panose="05000000000000000000" pitchFamily="2" charset="2"/>
              <a:buChar char="ü"/>
            </a:pPr>
            <a:r>
              <a:rPr lang="it-IT" sz="2200" dirty="0"/>
              <a:t>M3.2 - Informazione e promozione: Priorità all’AB (11 PSR)</a:t>
            </a:r>
          </a:p>
          <a:p>
            <a:pPr marL="342900" indent="-342900" algn="just">
              <a:spcBef>
                <a:spcPts val="900"/>
              </a:spcBef>
              <a:buClr>
                <a:srgbClr val="95B107"/>
              </a:buClr>
              <a:buSzPct val="120000"/>
              <a:buFont typeface="Wingdings" panose="05000000000000000000" pitchFamily="2" charset="2"/>
              <a:buChar char="ü"/>
            </a:pPr>
            <a:r>
              <a:rPr lang="it-IT" sz="2200" dirty="0"/>
              <a:t>M6.4 - Attività extra agricole: Iniziative di educazione alimentare e fattorie didattiche: Priorità all’AB (4 PSR) </a:t>
            </a:r>
          </a:p>
          <a:p>
            <a:pPr marL="342900" indent="-342900" algn="just">
              <a:spcBef>
                <a:spcPts val="900"/>
              </a:spcBef>
              <a:buClr>
                <a:srgbClr val="95B107"/>
              </a:buClr>
              <a:buSzPct val="120000"/>
              <a:buFont typeface="Wingdings" panose="05000000000000000000" pitchFamily="2" charset="2"/>
              <a:buChar char="ü"/>
            </a:pPr>
            <a:r>
              <a:rPr lang="it-IT" sz="2200" dirty="0"/>
              <a:t>M16.9 - Iniziative collettive di educazione ambientale ed alimentare: </a:t>
            </a:r>
            <a:r>
              <a:rPr lang="it-IT" sz="2200" dirty="0" smtClean="0"/>
              <a:t>Priorità </a:t>
            </a:r>
            <a:r>
              <a:rPr lang="it-IT" sz="2200" dirty="0"/>
              <a:t>all’AB (1 PSR)</a:t>
            </a:r>
          </a:p>
          <a:p>
            <a:endParaRPr lang="it-IT" sz="2200" dirty="0"/>
          </a:p>
        </p:txBody>
      </p:sp>
    </p:spTree>
    <p:extLst>
      <p:ext uri="{BB962C8B-B14F-4D97-AF65-F5344CB8AC3E}">
        <p14:creationId xmlns:p14="http://schemas.microsoft.com/office/powerpoint/2010/main" val="3856198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1475656" y="261809"/>
            <a:ext cx="5832648" cy="461665"/>
          </a:xfrm>
          <a:prstGeom prst="rect">
            <a:avLst/>
          </a:prstGeom>
        </p:spPr>
        <p:txBody>
          <a:bodyPr wrap="square">
            <a:spAutoFit/>
          </a:bodyPr>
          <a:lstStyle/>
          <a:p>
            <a:pPr algn="ctr">
              <a:buClr>
                <a:srgbClr val="95B107"/>
              </a:buClr>
              <a:buSzPct val="100000"/>
              <a:tabLst>
                <a:tab pos="355600" algn="l"/>
              </a:tabLst>
            </a:pPr>
            <a:r>
              <a:rPr lang="it-IT" sz="2400" b="1" dirty="0" smtClean="0">
                <a:solidFill>
                  <a:srgbClr val="95B107"/>
                </a:solidFill>
              </a:rPr>
              <a:t>Riassumendo…</a:t>
            </a:r>
          </a:p>
        </p:txBody>
      </p:sp>
      <p:sp>
        <p:nvSpPr>
          <p:cNvPr id="2" name="CasellaDiTesto 1"/>
          <p:cNvSpPr txBox="1"/>
          <p:nvPr/>
        </p:nvSpPr>
        <p:spPr>
          <a:xfrm>
            <a:off x="107504" y="980728"/>
            <a:ext cx="8928992" cy="4062651"/>
          </a:xfrm>
          <a:prstGeom prst="rect">
            <a:avLst/>
          </a:prstGeom>
          <a:noFill/>
        </p:spPr>
        <p:txBody>
          <a:bodyPr wrap="square" rtlCol="0">
            <a:spAutoFit/>
          </a:bodyPr>
          <a:lstStyle/>
          <a:p>
            <a:r>
              <a:rPr lang="it-IT" sz="2200" dirty="0" smtClean="0"/>
              <a:t>Emergono diversi elementi positivi:</a:t>
            </a:r>
          </a:p>
          <a:p>
            <a:pPr marL="342900" indent="-342900">
              <a:spcBef>
                <a:spcPts val="1200"/>
              </a:spcBef>
              <a:buClr>
                <a:srgbClr val="95B107"/>
              </a:buClr>
              <a:buFont typeface="Wingdings" panose="05000000000000000000" pitchFamily="2" charset="2"/>
              <a:buChar char="Ø"/>
            </a:pPr>
            <a:r>
              <a:rPr lang="it-IT" sz="2200" dirty="0" smtClean="0"/>
              <a:t>Elevata dotazione finanziaria della M11 a livello nazionale</a:t>
            </a:r>
          </a:p>
          <a:p>
            <a:pPr marL="342900" indent="-342900">
              <a:spcBef>
                <a:spcPts val="1200"/>
              </a:spcBef>
              <a:buClr>
                <a:srgbClr val="95B107"/>
              </a:buClr>
              <a:buFont typeface="Wingdings" panose="05000000000000000000" pitchFamily="2" charset="2"/>
              <a:buChar char="Ø"/>
            </a:pPr>
            <a:r>
              <a:rPr lang="it-IT" sz="2200" dirty="0" smtClean="0"/>
              <a:t>Attenzione verso la necessità di potenziare gli impatti positivi soprattutto dal punto di vista ambientale</a:t>
            </a:r>
          </a:p>
          <a:p>
            <a:pPr marL="342900" indent="-342900">
              <a:spcBef>
                <a:spcPts val="1200"/>
              </a:spcBef>
              <a:buClr>
                <a:srgbClr val="95B107"/>
              </a:buClr>
              <a:buFont typeface="Wingdings" panose="05000000000000000000" pitchFamily="2" charset="2"/>
              <a:buChar char="Ø"/>
            </a:pPr>
            <a:r>
              <a:rPr lang="it-IT" sz="2200" dirty="0" smtClean="0"/>
              <a:t>&gt; sostegno alla zootecnia biologica</a:t>
            </a:r>
          </a:p>
          <a:p>
            <a:pPr marL="342900" indent="-342900">
              <a:spcBef>
                <a:spcPts val="1200"/>
              </a:spcBef>
              <a:buClr>
                <a:srgbClr val="95B107"/>
              </a:buClr>
              <a:buFont typeface="Wingdings" panose="05000000000000000000" pitchFamily="2" charset="2"/>
              <a:buChar char="Ø"/>
            </a:pPr>
            <a:r>
              <a:rPr lang="it-IT" sz="2200" dirty="0" smtClean="0"/>
              <a:t>&gt; attenzione alle iniziative collettive di tipo verticale e orizzontale</a:t>
            </a:r>
          </a:p>
          <a:p>
            <a:pPr marL="342900" indent="-342900">
              <a:spcBef>
                <a:spcPts val="1200"/>
              </a:spcBef>
              <a:buClr>
                <a:srgbClr val="95B107"/>
              </a:buClr>
              <a:buFont typeface="Wingdings" panose="05000000000000000000" pitchFamily="2" charset="2"/>
              <a:buChar char="Ø"/>
            </a:pPr>
            <a:r>
              <a:rPr lang="it-IT" sz="2200" dirty="0" smtClean="0"/>
              <a:t>&gt; possibilità di cumulare la M11 con le diverse operazioni della M10 rispetto alla PI</a:t>
            </a:r>
          </a:p>
          <a:p>
            <a:pPr marL="342900" indent="-342900">
              <a:spcBef>
                <a:spcPts val="1200"/>
              </a:spcBef>
              <a:buClr>
                <a:srgbClr val="95B107"/>
              </a:buClr>
              <a:buFont typeface="Wingdings" panose="05000000000000000000" pitchFamily="2" charset="2"/>
              <a:buChar char="Ø"/>
            </a:pPr>
            <a:r>
              <a:rPr lang="it-IT" sz="2200" dirty="0" smtClean="0"/>
              <a:t>Aumento dei casi in cui è possibile cumulare l’AC con la M11</a:t>
            </a:r>
            <a:endParaRPr lang="it-IT" sz="2200" dirty="0"/>
          </a:p>
        </p:txBody>
      </p:sp>
    </p:spTree>
    <p:extLst>
      <p:ext uri="{BB962C8B-B14F-4D97-AF65-F5344CB8AC3E}">
        <p14:creationId xmlns:p14="http://schemas.microsoft.com/office/powerpoint/2010/main" val="3083046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16882" y="836712"/>
            <a:ext cx="8928992" cy="2123658"/>
          </a:xfrm>
          <a:prstGeom prst="rect">
            <a:avLst/>
          </a:prstGeom>
          <a:noFill/>
        </p:spPr>
        <p:txBody>
          <a:bodyPr wrap="square" rtlCol="0">
            <a:spAutoFit/>
          </a:bodyPr>
          <a:lstStyle/>
          <a:p>
            <a:pPr algn="ctr">
              <a:spcBef>
                <a:spcPts val="1200"/>
              </a:spcBef>
            </a:pPr>
            <a:r>
              <a:rPr lang="it-IT" sz="2400" b="1" dirty="0" smtClean="0"/>
              <a:t>Tuttavia…</a:t>
            </a:r>
          </a:p>
          <a:p>
            <a:pPr marL="342900" indent="-342900" algn="just">
              <a:spcBef>
                <a:spcPts val="1200"/>
              </a:spcBef>
              <a:buClr>
                <a:srgbClr val="95B107"/>
              </a:buClr>
              <a:buFont typeface="Wingdings" panose="05000000000000000000" pitchFamily="2" charset="2"/>
              <a:buChar char="Ø"/>
            </a:pPr>
            <a:r>
              <a:rPr lang="it-IT" sz="2200" dirty="0" smtClean="0"/>
              <a:t>Condizioni di ammissibilità e livello dei pagamenti ancora molto differenziati tra regioni</a:t>
            </a:r>
          </a:p>
          <a:p>
            <a:pPr marL="342900" indent="-342900" algn="just">
              <a:spcBef>
                <a:spcPts val="1200"/>
              </a:spcBef>
              <a:buClr>
                <a:srgbClr val="95B107"/>
              </a:buClr>
              <a:buFont typeface="Wingdings" panose="05000000000000000000" pitchFamily="2" charset="2"/>
              <a:buChar char="Ø"/>
            </a:pPr>
            <a:r>
              <a:rPr lang="it-IT" sz="2200" dirty="0" smtClean="0"/>
              <a:t>nel complesso, l’agricoltura biologica è poco favorita nelle altre misure del PSR</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6468" y="5023073"/>
            <a:ext cx="5736012" cy="998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Callout con freccia a destra 5"/>
          <p:cNvSpPr/>
          <p:nvPr/>
        </p:nvSpPr>
        <p:spPr>
          <a:xfrm>
            <a:off x="251520" y="5023073"/>
            <a:ext cx="2808312" cy="998215"/>
          </a:xfrm>
          <a:prstGeom prst="rightArrowCallou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00" b="1">
              <a:solidFill>
                <a:srgbClr val="0000FF"/>
              </a:solidFill>
            </a:endParaRPr>
          </a:p>
        </p:txBody>
      </p:sp>
      <p:sp>
        <p:nvSpPr>
          <p:cNvPr id="7" name="CasellaDiTesto 6"/>
          <p:cNvSpPr txBox="1"/>
          <p:nvPr/>
        </p:nvSpPr>
        <p:spPr>
          <a:xfrm>
            <a:off x="251520" y="5168237"/>
            <a:ext cx="1800200" cy="707886"/>
          </a:xfrm>
          <a:prstGeom prst="rect">
            <a:avLst/>
          </a:prstGeom>
          <a:noFill/>
        </p:spPr>
        <p:txBody>
          <a:bodyPr wrap="square" rtlCol="0">
            <a:spAutoFit/>
          </a:bodyPr>
          <a:lstStyle/>
          <a:p>
            <a:pPr algn="ctr"/>
            <a:r>
              <a:rPr lang="it-IT" sz="2000" b="1" dirty="0" smtClean="0">
                <a:solidFill>
                  <a:srgbClr val="0000FF"/>
                </a:solidFill>
              </a:rPr>
              <a:t>L’AB nella M16 Cooperazione</a:t>
            </a:r>
            <a:endParaRPr lang="it-IT" sz="2000" b="1" dirty="0">
              <a:solidFill>
                <a:srgbClr val="0000FF"/>
              </a:solidFill>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52" y="3645024"/>
            <a:ext cx="905425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ttangolo 8"/>
          <p:cNvSpPr/>
          <p:nvPr/>
        </p:nvSpPr>
        <p:spPr>
          <a:xfrm>
            <a:off x="1475656" y="261809"/>
            <a:ext cx="5832648" cy="461665"/>
          </a:xfrm>
          <a:prstGeom prst="rect">
            <a:avLst/>
          </a:prstGeom>
        </p:spPr>
        <p:txBody>
          <a:bodyPr wrap="square">
            <a:spAutoFit/>
          </a:bodyPr>
          <a:lstStyle/>
          <a:p>
            <a:pPr algn="ctr">
              <a:buClr>
                <a:srgbClr val="95B107"/>
              </a:buClr>
              <a:buSzPct val="100000"/>
              <a:tabLst>
                <a:tab pos="355600" algn="l"/>
              </a:tabLst>
            </a:pPr>
            <a:r>
              <a:rPr lang="it-IT" sz="2400" b="1" dirty="0" smtClean="0">
                <a:solidFill>
                  <a:srgbClr val="95B107"/>
                </a:solidFill>
              </a:rPr>
              <a:t>Riassumendo…</a:t>
            </a:r>
          </a:p>
        </p:txBody>
      </p:sp>
    </p:spTree>
    <p:extLst>
      <p:ext uri="{BB962C8B-B14F-4D97-AF65-F5344CB8AC3E}">
        <p14:creationId xmlns:p14="http://schemas.microsoft.com/office/powerpoint/2010/main" val="770822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547664" y="260648"/>
            <a:ext cx="5688632" cy="492443"/>
          </a:xfrm>
          <a:prstGeom prst="rect">
            <a:avLst/>
          </a:prstGeom>
          <a:noFill/>
        </p:spPr>
        <p:txBody>
          <a:bodyPr wrap="square" rtlCol="0">
            <a:spAutoFit/>
          </a:bodyPr>
          <a:lstStyle/>
          <a:p>
            <a:pPr algn="ctr"/>
            <a:r>
              <a:rPr lang="it-IT" sz="2600" b="1" dirty="0" smtClean="0">
                <a:solidFill>
                  <a:srgbClr val="95B107"/>
                </a:solidFill>
              </a:rPr>
              <a:t>Situazione ambientale (ISPRA) [12,13]</a:t>
            </a:r>
            <a:endParaRPr lang="it-IT" sz="2600" b="1" dirty="0">
              <a:solidFill>
                <a:srgbClr val="95B107"/>
              </a:solidFill>
            </a:endParaRPr>
          </a:p>
        </p:txBody>
      </p:sp>
      <p:sp>
        <p:nvSpPr>
          <p:cNvPr id="31" name="CasellaDiTesto 30"/>
          <p:cNvSpPr txBox="1"/>
          <p:nvPr/>
        </p:nvSpPr>
        <p:spPr>
          <a:xfrm>
            <a:off x="88454" y="908720"/>
            <a:ext cx="8964488" cy="5632311"/>
          </a:xfrm>
          <a:prstGeom prst="rect">
            <a:avLst/>
          </a:prstGeom>
          <a:noFill/>
        </p:spPr>
        <p:txBody>
          <a:bodyPr wrap="square" rtlCol="0">
            <a:spAutoFit/>
          </a:bodyPr>
          <a:lstStyle/>
          <a:p>
            <a:pPr>
              <a:spcBef>
                <a:spcPts val="900"/>
              </a:spcBef>
            </a:pPr>
            <a:r>
              <a:rPr lang="it-IT" sz="2000" b="1" i="1" dirty="0" smtClean="0"/>
              <a:t>Acque superficiali (2014)</a:t>
            </a:r>
          </a:p>
          <a:p>
            <a:pPr marL="285750" indent="-285750">
              <a:spcBef>
                <a:spcPts val="800"/>
              </a:spcBef>
              <a:buClr>
                <a:srgbClr val="95B107"/>
              </a:buClr>
              <a:buSzPct val="150000"/>
              <a:buFont typeface="Arial" panose="020B0604020202020204" pitchFamily="34" charset="0"/>
              <a:buChar char="•"/>
            </a:pPr>
            <a:r>
              <a:rPr lang="it-IT" sz="2000" dirty="0"/>
              <a:t>354 sostanze cercate e 205 trovate </a:t>
            </a:r>
            <a:endParaRPr lang="it-IT" sz="2000" dirty="0" smtClean="0"/>
          </a:p>
          <a:p>
            <a:pPr marL="285750" indent="-285750">
              <a:spcBef>
                <a:spcPts val="800"/>
              </a:spcBef>
              <a:buClr>
                <a:srgbClr val="95B107"/>
              </a:buClr>
              <a:buSzPct val="150000"/>
              <a:buFont typeface="Arial" panose="020B0604020202020204" pitchFamily="34" charset="0"/>
              <a:buChar char="•"/>
            </a:pPr>
            <a:r>
              <a:rPr lang="it-IT" sz="2000" dirty="0" smtClean="0"/>
              <a:t>21,3</a:t>
            </a:r>
            <a:r>
              <a:rPr lang="it-IT" sz="2000" dirty="0"/>
              <a:t>% dei punti di monitoraggio contaminati </a:t>
            </a:r>
            <a:r>
              <a:rPr lang="it-IT" sz="2000" dirty="0" smtClean="0"/>
              <a:t>(+20% rispetto al 2013), soprattutto in Lombardia (55,4%), Lazio (40%), Sicilia (25,6%), Veneto (21,3%)</a:t>
            </a:r>
          </a:p>
          <a:p>
            <a:pPr marL="285750" indent="-285750">
              <a:spcBef>
                <a:spcPts val="800"/>
              </a:spcBef>
              <a:buClr>
                <a:srgbClr val="95B107"/>
              </a:buClr>
              <a:buSzPct val="150000"/>
              <a:buFont typeface="Arial" panose="020B0604020202020204" pitchFamily="34" charset="0"/>
              <a:buChar char="•"/>
            </a:pPr>
            <a:r>
              <a:rPr lang="it-IT" sz="2000" dirty="0" smtClean="0"/>
              <a:t>AMPA (metabolita del </a:t>
            </a:r>
            <a:r>
              <a:rPr lang="it-IT" sz="2000" dirty="0" err="1" smtClean="0"/>
              <a:t>glifosate</a:t>
            </a:r>
            <a:r>
              <a:rPr lang="it-IT" sz="2000" dirty="0" smtClean="0"/>
              <a:t>) superamento SQA in oltre il 50% dei punti </a:t>
            </a:r>
            <a:r>
              <a:rPr lang="it-IT" sz="2000" dirty="0" err="1" smtClean="0"/>
              <a:t>monit</a:t>
            </a:r>
            <a:r>
              <a:rPr lang="it-IT" sz="2000" dirty="0" smtClean="0"/>
              <a:t>.</a:t>
            </a:r>
            <a:endParaRPr lang="it-IT" sz="2000" dirty="0"/>
          </a:p>
          <a:p>
            <a:pPr>
              <a:spcBef>
                <a:spcPts val="800"/>
              </a:spcBef>
              <a:buClr>
                <a:srgbClr val="95B107"/>
              </a:buClr>
              <a:buSzPct val="150000"/>
            </a:pPr>
            <a:r>
              <a:rPr lang="it-IT" sz="2000" b="1" i="1" dirty="0" smtClean="0"/>
              <a:t>Acque sotterranee (2014)</a:t>
            </a:r>
          </a:p>
          <a:p>
            <a:pPr marL="285750" indent="-285750">
              <a:spcBef>
                <a:spcPts val="800"/>
              </a:spcBef>
              <a:buClr>
                <a:srgbClr val="95B107"/>
              </a:buClr>
              <a:buSzPct val="150000"/>
              <a:buFont typeface="Arial" panose="020B0604020202020204" pitchFamily="34" charset="0"/>
              <a:buChar char="•"/>
            </a:pPr>
            <a:r>
              <a:rPr lang="it-IT" sz="2000" dirty="0" smtClean="0"/>
              <a:t>331 </a:t>
            </a:r>
            <a:r>
              <a:rPr lang="it-IT" sz="2000" dirty="0"/>
              <a:t>sostanze cercate e </a:t>
            </a:r>
            <a:r>
              <a:rPr lang="it-IT" sz="2000" dirty="0" smtClean="0"/>
              <a:t>171 </a:t>
            </a:r>
            <a:r>
              <a:rPr lang="it-IT" sz="2000" dirty="0"/>
              <a:t>trovate </a:t>
            </a:r>
          </a:p>
          <a:p>
            <a:pPr marL="285750" indent="-285750">
              <a:spcBef>
                <a:spcPts val="800"/>
              </a:spcBef>
              <a:buClr>
                <a:srgbClr val="95B107"/>
              </a:buClr>
              <a:buSzPct val="150000"/>
              <a:buFont typeface="Arial" panose="020B0604020202020204" pitchFamily="34" charset="0"/>
              <a:buChar char="•"/>
            </a:pPr>
            <a:r>
              <a:rPr lang="it-IT" sz="2000" dirty="0" smtClean="0"/>
              <a:t>6,9% </a:t>
            </a:r>
            <a:r>
              <a:rPr lang="it-IT" sz="2000" dirty="0"/>
              <a:t>dei punti di monitoraggio contaminati </a:t>
            </a:r>
            <a:r>
              <a:rPr lang="it-IT" sz="2000" dirty="0" smtClean="0"/>
              <a:t>(+10</a:t>
            </a:r>
            <a:r>
              <a:rPr lang="it-IT" sz="2000" dirty="0"/>
              <a:t>% rispetto al 2013</a:t>
            </a:r>
            <a:r>
              <a:rPr lang="it-IT" sz="2000" dirty="0" smtClean="0"/>
              <a:t>)</a:t>
            </a:r>
          </a:p>
          <a:p>
            <a:pPr marL="628650" indent="-361950">
              <a:spcBef>
                <a:spcPts val="800"/>
              </a:spcBef>
              <a:buClr>
                <a:srgbClr val="95B107"/>
              </a:buClr>
              <a:buSzPct val="100000"/>
              <a:buFont typeface="Calibri" panose="020F0502020204030204" pitchFamily="34" charset="0"/>
              <a:buChar char="–"/>
            </a:pPr>
            <a:r>
              <a:rPr lang="it-IT" sz="2000" b="1" i="1" dirty="0" smtClean="0">
                <a:solidFill>
                  <a:srgbClr val="95B107"/>
                </a:solidFill>
              </a:rPr>
              <a:t>Falde freatiche</a:t>
            </a:r>
            <a:r>
              <a:rPr lang="it-IT" sz="2000" dirty="0" smtClean="0"/>
              <a:t>: Lombardia (16,9%), FVG (14,6%), Abruzzo (11,8%)</a:t>
            </a:r>
          </a:p>
          <a:p>
            <a:pPr marL="628650" indent="-361950">
              <a:spcBef>
                <a:spcPts val="800"/>
              </a:spcBef>
              <a:buClr>
                <a:srgbClr val="95B107"/>
              </a:buClr>
              <a:buSzPct val="100000"/>
              <a:buFont typeface="Calibri" panose="020F0502020204030204" pitchFamily="34" charset="0"/>
              <a:buChar char="–"/>
            </a:pPr>
            <a:r>
              <a:rPr lang="it-IT" sz="2000" b="1" i="1" dirty="0" smtClean="0">
                <a:solidFill>
                  <a:srgbClr val="95B107"/>
                </a:solidFill>
              </a:rPr>
              <a:t>Falde confinate</a:t>
            </a:r>
            <a:r>
              <a:rPr lang="it-IT" sz="2000" dirty="0" smtClean="0"/>
              <a:t>: Sardegna (12,5%), Lombardia (9,1%)</a:t>
            </a:r>
          </a:p>
          <a:p>
            <a:pPr>
              <a:spcBef>
                <a:spcPts val="800"/>
              </a:spcBef>
              <a:buClr>
                <a:srgbClr val="95B107"/>
              </a:buClr>
              <a:buSzPct val="150000"/>
            </a:pPr>
            <a:r>
              <a:rPr lang="it-IT" sz="2000" b="1" i="1" dirty="0" smtClean="0"/>
              <a:t>Emissioni</a:t>
            </a:r>
          </a:p>
          <a:p>
            <a:pPr>
              <a:spcBef>
                <a:spcPts val="800"/>
              </a:spcBef>
              <a:buClr>
                <a:srgbClr val="95B107"/>
              </a:buClr>
              <a:buSzPct val="150000"/>
            </a:pPr>
            <a:r>
              <a:rPr lang="it-IT" sz="2000" dirty="0" smtClean="0"/>
              <a:t>NH</a:t>
            </a:r>
            <a:r>
              <a:rPr lang="it-IT" sz="2000" baseline="-25000" dirty="0" smtClean="0"/>
              <a:t>3</a:t>
            </a:r>
            <a:r>
              <a:rPr lang="it-IT" sz="2000" dirty="0" smtClean="0"/>
              <a:t> (</a:t>
            </a:r>
            <a:r>
              <a:rPr lang="it-IT" sz="2000" dirty="0" smtClean="0">
                <a:latin typeface="Symbol" panose="05050102010706020507" pitchFamily="18" charset="2"/>
              </a:rPr>
              <a:t>D</a:t>
            </a:r>
            <a:r>
              <a:rPr lang="it-IT" sz="2000" dirty="0" smtClean="0"/>
              <a:t>%</a:t>
            </a:r>
            <a:r>
              <a:rPr lang="it-IT" sz="2000" dirty="0"/>
              <a:t> </a:t>
            </a:r>
            <a:r>
              <a:rPr lang="it-IT" sz="2000" dirty="0" smtClean="0"/>
              <a:t>2013/1990): quantità </a:t>
            </a:r>
            <a:r>
              <a:rPr lang="it-IT" sz="2000" dirty="0"/>
              <a:t> </a:t>
            </a:r>
            <a:r>
              <a:rPr lang="it-IT" sz="2000" dirty="0" smtClean="0"/>
              <a:t>          -16%; contributo </a:t>
            </a:r>
            <a:r>
              <a:rPr lang="it-IT" sz="2000" dirty="0" err="1" smtClean="0"/>
              <a:t>Agr</a:t>
            </a:r>
            <a:r>
              <a:rPr lang="it-IT" sz="2000" dirty="0" smtClean="0"/>
              <a:t>. </a:t>
            </a:r>
            <a:r>
              <a:rPr lang="it-IT" sz="2000" dirty="0"/>
              <a:t>a</a:t>
            </a:r>
            <a:r>
              <a:rPr lang="it-IT" sz="2000" dirty="0" smtClean="0"/>
              <a:t>lla NH</a:t>
            </a:r>
            <a:r>
              <a:rPr lang="it-IT" sz="2000" baseline="-25000" dirty="0" smtClean="0"/>
              <a:t>3</a:t>
            </a:r>
            <a:r>
              <a:rPr lang="it-IT" sz="2000" dirty="0" smtClean="0"/>
              <a:t> tot. </a:t>
            </a:r>
            <a:r>
              <a:rPr lang="it-IT" sz="2000" dirty="0"/>
              <a:t> </a:t>
            </a:r>
            <a:r>
              <a:rPr lang="it-IT" sz="2000" dirty="0" smtClean="0"/>
              <a:t>         -2%</a:t>
            </a:r>
          </a:p>
          <a:p>
            <a:pPr>
              <a:spcBef>
                <a:spcPts val="800"/>
              </a:spcBef>
              <a:buClr>
                <a:srgbClr val="95B107"/>
              </a:buClr>
              <a:buSzPct val="150000"/>
            </a:pPr>
            <a:r>
              <a:rPr lang="it-IT" sz="2000" dirty="0" smtClean="0"/>
              <a:t>GHG </a:t>
            </a:r>
            <a:r>
              <a:rPr lang="it-IT" sz="2000" dirty="0"/>
              <a:t>(</a:t>
            </a:r>
            <a:r>
              <a:rPr lang="it-IT" sz="2000" dirty="0">
                <a:latin typeface="Symbol" panose="05050102010706020507" pitchFamily="18" charset="2"/>
              </a:rPr>
              <a:t>D</a:t>
            </a:r>
            <a:r>
              <a:rPr lang="it-IT" sz="2000" dirty="0"/>
              <a:t>% 2013/1990</a:t>
            </a:r>
            <a:r>
              <a:rPr lang="it-IT" sz="2000" dirty="0" smtClean="0"/>
              <a:t>): quantità            -15%; contributo </a:t>
            </a:r>
            <a:r>
              <a:rPr lang="it-IT" sz="2000" dirty="0" err="1" smtClean="0"/>
              <a:t>Agr</a:t>
            </a:r>
            <a:r>
              <a:rPr lang="it-IT" sz="2000" dirty="0" smtClean="0"/>
              <a:t>. GHG tot.            +1%</a:t>
            </a:r>
          </a:p>
          <a:p>
            <a:pPr>
              <a:spcBef>
                <a:spcPts val="800"/>
              </a:spcBef>
              <a:buClr>
                <a:srgbClr val="95B107"/>
              </a:buClr>
              <a:buSzPct val="150000"/>
            </a:pPr>
            <a:r>
              <a:rPr lang="it-IT" sz="2000" b="1" i="1" dirty="0" smtClean="0"/>
              <a:t>      Superficie biologica</a:t>
            </a:r>
            <a:r>
              <a:rPr lang="it-IT" sz="2000" dirty="0" smtClean="0"/>
              <a:t>: dai </a:t>
            </a:r>
            <a:r>
              <a:rPr lang="it-IT" sz="2000" b="1" dirty="0" smtClean="0"/>
              <a:t>13.000</a:t>
            </a:r>
            <a:r>
              <a:rPr lang="it-IT" sz="2000" dirty="0" smtClean="0"/>
              <a:t> ha del 1990 ai </a:t>
            </a:r>
            <a:r>
              <a:rPr lang="it-IT" sz="2000" b="1" dirty="0" smtClean="0"/>
              <a:t>1.387.912</a:t>
            </a:r>
            <a:r>
              <a:rPr lang="it-IT" sz="2000" dirty="0" smtClean="0"/>
              <a:t> ha del 2014 </a:t>
            </a:r>
          </a:p>
        </p:txBody>
      </p:sp>
      <p:sp>
        <p:nvSpPr>
          <p:cNvPr id="2" name="Freccia a destra 1"/>
          <p:cNvSpPr/>
          <p:nvPr/>
        </p:nvSpPr>
        <p:spPr>
          <a:xfrm>
            <a:off x="3457972" y="5301208"/>
            <a:ext cx="432048" cy="360040"/>
          </a:xfrm>
          <a:prstGeom prst="rightArrow">
            <a:avLst/>
          </a:prstGeom>
          <a:solidFill>
            <a:srgbClr val="95B107"/>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  </a:t>
            </a:r>
            <a:endParaRPr lang="it-IT" dirty="0"/>
          </a:p>
        </p:txBody>
      </p:sp>
      <p:sp>
        <p:nvSpPr>
          <p:cNvPr id="8" name="Freccia a destra 7"/>
          <p:cNvSpPr/>
          <p:nvPr/>
        </p:nvSpPr>
        <p:spPr>
          <a:xfrm>
            <a:off x="7596336" y="5301208"/>
            <a:ext cx="432048" cy="360040"/>
          </a:xfrm>
          <a:prstGeom prst="rightArrow">
            <a:avLst/>
          </a:prstGeom>
          <a:solidFill>
            <a:srgbClr val="95B107"/>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Freccia a destra 10"/>
          <p:cNvSpPr/>
          <p:nvPr/>
        </p:nvSpPr>
        <p:spPr>
          <a:xfrm>
            <a:off x="3510930" y="5733256"/>
            <a:ext cx="432048" cy="360040"/>
          </a:xfrm>
          <a:prstGeom prst="rightArrow">
            <a:avLst/>
          </a:prstGeom>
          <a:solidFill>
            <a:srgbClr val="95B107"/>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  </a:t>
            </a:r>
            <a:endParaRPr lang="it-IT" dirty="0"/>
          </a:p>
        </p:txBody>
      </p:sp>
      <p:sp>
        <p:nvSpPr>
          <p:cNvPr id="12" name="Freccia a destra 11"/>
          <p:cNvSpPr/>
          <p:nvPr/>
        </p:nvSpPr>
        <p:spPr>
          <a:xfrm>
            <a:off x="7336879" y="5733256"/>
            <a:ext cx="432048" cy="360040"/>
          </a:xfrm>
          <a:prstGeom prst="rightArrow">
            <a:avLst/>
          </a:prstGeom>
          <a:solidFill>
            <a:srgbClr val="95B107"/>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smtClean="0"/>
              <a:t>  </a:t>
            </a:r>
            <a:endParaRPr lang="it-IT" dirty="0"/>
          </a:p>
        </p:txBody>
      </p:sp>
    </p:spTree>
    <p:extLst>
      <p:ext uri="{BB962C8B-B14F-4D97-AF65-F5344CB8AC3E}">
        <p14:creationId xmlns:p14="http://schemas.microsoft.com/office/powerpoint/2010/main" val="800286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pPr marL="0" indent="0" algn="ctr">
              <a:buNone/>
            </a:pPr>
            <a:r>
              <a:rPr lang="it-IT" dirty="0"/>
              <a:t>Si ringrazia per l’attenzione.</a:t>
            </a:r>
          </a:p>
          <a:p>
            <a:pPr marL="0" indent="0" algn="ctr">
              <a:buNone/>
            </a:pPr>
            <a:r>
              <a:rPr lang="it-IT" dirty="0">
                <a:solidFill>
                  <a:schemeClr val="accent1">
                    <a:lumMod val="50000"/>
                  </a:schemeClr>
                </a:solidFill>
                <a:hlinkClick r:id="rId3"/>
              </a:rPr>
              <a:t>l</a:t>
            </a:r>
            <a:r>
              <a:rPr lang="it-IT" dirty="0" smtClean="0">
                <a:solidFill>
                  <a:schemeClr val="accent1">
                    <a:lumMod val="50000"/>
                  </a:schemeClr>
                </a:solidFill>
                <a:hlinkClick r:id="rId3"/>
              </a:rPr>
              <a:t>aura.vigano@crea.gov.it</a:t>
            </a:r>
            <a:endParaRPr lang="it-IT" dirty="0">
              <a:solidFill>
                <a:schemeClr val="accent1">
                  <a:lumMod val="50000"/>
                </a:schemeClr>
              </a:solidFill>
            </a:endParaRPr>
          </a:p>
          <a:p>
            <a:pPr marL="0" indent="0" algn="ctr">
              <a:buNone/>
            </a:pPr>
            <a:r>
              <a:rPr lang="it-IT" u="sng" dirty="0" smtClean="0">
                <a:solidFill>
                  <a:srgbClr val="0000FF"/>
                </a:solidFill>
              </a:rPr>
              <a:t>alessandra.vaccaro@</a:t>
            </a:r>
            <a:r>
              <a:rPr lang="it-IT" dirty="0">
                <a:solidFill>
                  <a:srgbClr val="0000FF"/>
                </a:solidFill>
                <a:hlinkClick r:id="rId3"/>
              </a:rPr>
              <a:t>crea.gov.it</a:t>
            </a:r>
            <a:endParaRPr lang="it-IT" dirty="0">
              <a:solidFill>
                <a:srgbClr val="0000FF"/>
              </a:solidFill>
            </a:endParaRPr>
          </a:p>
          <a:p>
            <a:pPr marL="0" indent="0" algn="ctr">
              <a:buNone/>
            </a:pPr>
            <a:endParaRPr lang="it-IT" u="sng" dirty="0">
              <a:solidFill>
                <a:schemeClr val="accent1">
                  <a:lumMod val="50000"/>
                </a:schemeClr>
              </a:solidFill>
            </a:endParaRPr>
          </a:p>
          <a:p>
            <a:pPr marL="0" indent="0">
              <a:buNone/>
            </a:pPr>
            <a:endParaRPr lang="it-IT" dirty="0"/>
          </a:p>
        </p:txBody>
      </p:sp>
    </p:spTree>
    <p:extLst>
      <p:ext uri="{BB962C8B-B14F-4D97-AF65-F5344CB8AC3E}">
        <p14:creationId xmlns:p14="http://schemas.microsoft.com/office/powerpoint/2010/main" val="116893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619672" y="260648"/>
            <a:ext cx="5544616" cy="523220"/>
          </a:xfrm>
          <a:prstGeom prst="rect">
            <a:avLst/>
          </a:prstGeom>
          <a:noFill/>
        </p:spPr>
        <p:txBody>
          <a:bodyPr wrap="square" rtlCol="0">
            <a:spAutoFit/>
          </a:bodyPr>
          <a:lstStyle/>
          <a:p>
            <a:pPr algn="ctr"/>
            <a:r>
              <a:rPr lang="it-IT" sz="2800" b="1" dirty="0" smtClean="0">
                <a:solidFill>
                  <a:srgbClr val="95B107"/>
                </a:solidFill>
              </a:rPr>
              <a:t>Riferimenti bibliografici</a:t>
            </a:r>
            <a:endParaRPr lang="it-IT" sz="2800" b="1" dirty="0">
              <a:solidFill>
                <a:srgbClr val="95B107"/>
              </a:solidFill>
            </a:endParaRPr>
          </a:p>
        </p:txBody>
      </p:sp>
      <p:sp>
        <p:nvSpPr>
          <p:cNvPr id="5" name="CasellaDiTesto 4"/>
          <p:cNvSpPr txBox="1"/>
          <p:nvPr/>
        </p:nvSpPr>
        <p:spPr>
          <a:xfrm>
            <a:off x="0" y="992160"/>
            <a:ext cx="9108504" cy="5632311"/>
          </a:xfrm>
          <a:prstGeom prst="rect">
            <a:avLst/>
          </a:prstGeom>
          <a:noFill/>
        </p:spPr>
        <p:txBody>
          <a:bodyPr wrap="square" rtlCol="0">
            <a:spAutoFit/>
          </a:bodyPr>
          <a:lstStyle/>
          <a:p>
            <a:pPr marL="342900" lvl="0" indent="-342900" algn="just" fontAlgn="base">
              <a:buFont typeface="+mj-lt"/>
              <a:buAutoNum type="arabicPeriod"/>
            </a:pPr>
            <a:r>
              <a:rPr lang="en-US" dirty="0"/>
              <a:t>Alonso A.M., </a:t>
            </a:r>
            <a:r>
              <a:rPr lang="en-US" dirty="0" err="1"/>
              <a:t>Gonzáles</a:t>
            </a:r>
            <a:r>
              <a:rPr lang="en-US" dirty="0"/>
              <a:t> R., </a:t>
            </a:r>
            <a:r>
              <a:rPr lang="en-US" dirty="0" err="1"/>
              <a:t>Foraster</a:t>
            </a:r>
            <a:r>
              <a:rPr lang="en-US" dirty="0"/>
              <a:t> L. (2008), </a:t>
            </a:r>
            <a:r>
              <a:rPr lang="en-US" dirty="0" err="1"/>
              <a:t>Comparación</a:t>
            </a:r>
            <a:r>
              <a:rPr lang="en-US" dirty="0"/>
              <a:t> </a:t>
            </a:r>
            <a:r>
              <a:rPr lang="en-US" dirty="0" err="1"/>
              <a:t>económica</a:t>
            </a:r>
            <a:r>
              <a:rPr lang="en-US" dirty="0"/>
              <a:t> entre </a:t>
            </a:r>
            <a:r>
              <a:rPr lang="en-US" dirty="0" err="1"/>
              <a:t>cultivos</a:t>
            </a:r>
            <a:r>
              <a:rPr lang="en-US" dirty="0"/>
              <a:t> </a:t>
            </a:r>
            <a:r>
              <a:rPr lang="en-US" dirty="0" err="1"/>
              <a:t>ecológicos</a:t>
            </a:r>
            <a:r>
              <a:rPr lang="en-US" dirty="0"/>
              <a:t> y </a:t>
            </a:r>
            <a:r>
              <a:rPr lang="en-US" dirty="0" err="1"/>
              <a:t>convencionales</a:t>
            </a:r>
            <a:r>
              <a:rPr lang="en-US" dirty="0"/>
              <a:t>, </a:t>
            </a:r>
            <a:r>
              <a:rPr lang="en-US" dirty="0" err="1"/>
              <a:t>Atti</a:t>
            </a:r>
            <a:r>
              <a:rPr lang="en-US" dirty="0"/>
              <a:t> </a:t>
            </a:r>
            <a:r>
              <a:rPr lang="en-US" dirty="0" err="1"/>
              <a:t>dell’VIII</a:t>
            </a:r>
            <a:r>
              <a:rPr lang="en-US" dirty="0"/>
              <a:t> </a:t>
            </a:r>
            <a:r>
              <a:rPr lang="en-US" dirty="0" err="1"/>
              <a:t>Congresso</a:t>
            </a:r>
            <a:r>
              <a:rPr lang="en-US" dirty="0"/>
              <a:t> SEAE </a:t>
            </a:r>
            <a:r>
              <a:rPr lang="en-US" i="1" dirty="0" err="1"/>
              <a:t>Cambio</a:t>
            </a:r>
            <a:r>
              <a:rPr lang="en-US" i="1" dirty="0"/>
              <a:t> </a:t>
            </a:r>
            <a:r>
              <a:rPr lang="en-US" i="1" dirty="0" err="1"/>
              <a:t>climático</a:t>
            </a:r>
            <a:r>
              <a:rPr lang="en-US" i="1" dirty="0"/>
              <a:t>, </a:t>
            </a:r>
            <a:r>
              <a:rPr lang="en-US" i="1" dirty="0" err="1"/>
              <a:t>biodiversidad</a:t>
            </a:r>
            <a:r>
              <a:rPr lang="en-US" i="1" dirty="0"/>
              <a:t> y </a:t>
            </a:r>
            <a:r>
              <a:rPr lang="en-US" i="1" dirty="0" err="1"/>
              <a:t>desarrollo</a:t>
            </a:r>
            <a:r>
              <a:rPr lang="en-US" i="1" dirty="0"/>
              <a:t> rural </a:t>
            </a:r>
            <a:r>
              <a:rPr lang="en-US" i="1" dirty="0" err="1"/>
              <a:t>sustenible</a:t>
            </a:r>
            <a:r>
              <a:rPr lang="en-US" dirty="0"/>
              <a:t>, Bullas, 16-20 </a:t>
            </a:r>
            <a:r>
              <a:rPr lang="en-US" dirty="0" err="1"/>
              <a:t>settembre</a:t>
            </a:r>
            <a:r>
              <a:rPr lang="en-US" dirty="0"/>
              <a:t> 2008.</a:t>
            </a:r>
            <a:endParaRPr lang="it-IT" dirty="0"/>
          </a:p>
          <a:p>
            <a:pPr marL="342900" lvl="0" indent="-342900" algn="just" fontAlgn="base">
              <a:buFont typeface="+mj-lt"/>
              <a:buAutoNum type="arabicPeriod"/>
            </a:pPr>
            <a:r>
              <a:rPr lang="en-US" dirty="0" err="1"/>
              <a:t>Badgley</a:t>
            </a:r>
            <a:r>
              <a:rPr lang="en-US" dirty="0"/>
              <a:t> C., </a:t>
            </a:r>
            <a:r>
              <a:rPr lang="en-US" dirty="0" err="1"/>
              <a:t>Moghtader</a:t>
            </a:r>
            <a:r>
              <a:rPr lang="en-US" dirty="0"/>
              <a:t> J., Quintero E., </a:t>
            </a:r>
            <a:r>
              <a:rPr lang="en-US" dirty="0" err="1"/>
              <a:t>Zakem</a:t>
            </a:r>
            <a:r>
              <a:rPr lang="en-US" dirty="0"/>
              <a:t> E., Chappell M.J. 5, </a:t>
            </a:r>
            <a:r>
              <a:rPr lang="en-US" dirty="0" err="1"/>
              <a:t>Avile´s-Va´zquez</a:t>
            </a:r>
            <a:r>
              <a:rPr lang="en-US" dirty="0"/>
              <a:t> K., </a:t>
            </a:r>
            <a:r>
              <a:rPr lang="en-US" dirty="0" err="1"/>
              <a:t>Samulon</a:t>
            </a:r>
            <a:r>
              <a:rPr lang="en-US" dirty="0"/>
              <a:t> A., Perfecto I. (2007), Organic agriculture and the global food supply, </a:t>
            </a:r>
            <a:r>
              <a:rPr lang="en-US" i="1" dirty="0"/>
              <a:t>Renewable Agriculture and Food Systems</a:t>
            </a:r>
            <a:r>
              <a:rPr lang="en-US" dirty="0"/>
              <a:t>, vol. 22, n. 2, pp. 86–108, doi:10.1017/S1742170507001640.</a:t>
            </a:r>
            <a:endParaRPr lang="it-IT" dirty="0"/>
          </a:p>
          <a:p>
            <a:pPr marL="342900" lvl="0" indent="-342900" algn="just" fontAlgn="base">
              <a:buFont typeface="+mj-lt"/>
              <a:buAutoNum type="arabicPeriod"/>
            </a:pPr>
            <a:r>
              <a:rPr lang="en-US" dirty="0" err="1"/>
              <a:t>Barański</a:t>
            </a:r>
            <a:r>
              <a:rPr lang="en-US" dirty="0"/>
              <a:t> M., </a:t>
            </a:r>
            <a:r>
              <a:rPr lang="en-US" dirty="0" err="1"/>
              <a:t>Średnicka-Tober</a:t>
            </a:r>
            <a:r>
              <a:rPr lang="en-US" dirty="0"/>
              <a:t> D., </a:t>
            </a:r>
            <a:r>
              <a:rPr lang="en-US" dirty="0" err="1"/>
              <a:t>Volakakis</a:t>
            </a:r>
            <a:r>
              <a:rPr lang="en-US" dirty="0"/>
              <a:t> N., Seal ., Sanderson R., Stewart G. B., Benbrook C., </a:t>
            </a:r>
            <a:r>
              <a:rPr lang="en-US" dirty="0" err="1"/>
              <a:t>Biavati</a:t>
            </a:r>
            <a:r>
              <a:rPr lang="en-US" dirty="0"/>
              <a:t> B., </a:t>
            </a:r>
            <a:r>
              <a:rPr lang="en-US" dirty="0" err="1"/>
              <a:t>Markellou</a:t>
            </a:r>
            <a:r>
              <a:rPr lang="en-US" dirty="0"/>
              <a:t> E., </a:t>
            </a:r>
            <a:r>
              <a:rPr lang="en-US" dirty="0" err="1"/>
              <a:t>Giotis</a:t>
            </a:r>
            <a:r>
              <a:rPr lang="en-US" dirty="0"/>
              <a:t> C., </a:t>
            </a:r>
            <a:r>
              <a:rPr lang="en-US" dirty="0" err="1"/>
              <a:t>Gromadzka-Ostrowska</a:t>
            </a:r>
            <a:r>
              <a:rPr lang="en-US" dirty="0"/>
              <a:t> J., </a:t>
            </a:r>
            <a:r>
              <a:rPr lang="en-US" dirty="0" err="1"/>
              <a:t>Rembiałkowska</a:t>
            </a:r>
            <a:r>
              <a:rPr lang="en-US" dirty="0"/>
              <a:t> E., </a:t>
            </a:r>
            <a:r>
              <a:rPr lang="en-US" dirty="0" err="1"/>
              <a:t>Skwarło-Sońta</a:t>
            </a:r>
            <a:r>
              <a:rPr lang="en-US" dirty="0"/>
              <a:t> K., </a:t>
            </a:r>
            <a:r>
              <a:rPr lang="en-US" dirty="0" err="1"/>
              <a:t>Tahvonen</a:t>
            </a:r>
            <a:r>
              <a:rPr lang="en-US" dirty="0"/>
              <a:t> R., </a:t>
            </a:r>
            <a:r>
              <a:rPr lang="en-US" dirty="0" err="1"/>
              <a:t>Janovská</a:t>
            </a:r>
            <a:r>
              <a:rPr lang="en-US" dirty="0"/>
              <a:t> D., </a:t>
            </a:r>
            <a:r>
              <a:rPr lang="en-US" dirty="0" err="1"/>
              <a:t>Niggli</a:t>
            </a:r>
            <a:r>
              <a:rPr lang="en-US" dirty="0"/>
              <a:t> U., </a:t>
            </a:r>
            <a:r>
              <a:rPr lang="en-US" dirty="0" err="1"/>
              <a:t>Nicot</a:t>
            </a:r>
            <a:r>
              <a:rPr lang="en-US" dirty="0"/>
              <a:t> P., </a:t>
            </a:r>
            <a:r>
              <a:rPr lang="en-US" dirty="0" err="1"/>
              <a:t>Leifert</a:t>
            </a:r>
            <a:r>
              <a:rPr lang="en-US" dirty="0"/>
              <a:t> C. (</a:t>
            </a:r>
            <a:r>
              <a:rPr lang="de-DE" dirty="0"/>
              <a:t>2014), Higher </a:t>
            </a:r>
            <a:r>
              <a:rPr lang="de-DE" dirty="0" err="1"/>
              <a:t>antioxidant</a:t>
            </a:r>
            <a:r>
              <a:rPr lang="de-DE" dirty="0"/>
              <a:t> </a:t>
            </a:r>
            <a:r>
              <a:rPr lang="de-DE" dirty="0" err="1"/>
              <a:t>and</a:t>
            </a:r>
            <a:r>
              <a:rPr lang="de-DE" dirty="0"/>
              <a:t> </a:t>
            </a:r>
            <a:r>
              <a:rPr lang="de-DE" dirty="0" err="1"/>
              <a:t>lower</a:t>
            </a:r>
            <a:r>
              <a:rPr lang="de-DE" dirty="0"/>
              <a:t> </a:t>
            </a:r>
            <a:r>
              <a:rPr lang="de-DE" dirty="0" err="1"/>
              <a:t>cadmium</a:t>
            </a:r>
            <a:r>
              <a:rPr lang="de-DE" dirty="0"/>
              <a:t> </a:t>
            </a:r>
            <a:r>
              <a:rPr lang="de-DE" dirty="0" err="1"/>
              <a:t>concentrations</a:t>
            </a:r>
            <a:r>
              <a:rPr lang="de-DE" dirty="0"/>
              <a:t> </a:t>
            </a:r>
            <a:r>
              <a:rPr lang="de-DE" dirty="0" err="1"/>
              <a:t>and</a:t>
            </a:r>
            <a:r>
              <a:rPr lang="de-DE" dirty="0"/>
              <a:t> </a:t>
            </a:r>
            <a:r>
              <a:rPr lang="de-DE" dirty="0" err="1"/>
              <a:t>lower</a:t>
            </a:r>
            <a:r>
              <a:rPr lang="de-DE" dirty="0"/>
              <a:t> </a:t>
            </a:r>
            <a:r>
              <a:rPr lang="de-DE" dirty="0" err="1"/>
              <a:t>incidence</a:t>
            </a:r>
            <a:r>
              <a:rPr lang="de-DE" dirty="0"/>
              <a:t> </a:t>
            </a:r>
            <a:r>
              <a:rPr lang="de-DE" dirty="0" err="1"/>
              <a:t>of</a:t>
            </a:r>
            <a:r>
              <a:rPr lang="de-DE" dirty="0"/>
              <a:t> </a:t>
            </a:r>
            <a:r>
              <a:rPr lang="de-DE" dirty="0" err="1"/>
              <a:t>pesticide</a:t>
            </a:r>
            <a:r>
              <a:rPr lang="de-DE" dirty="0"/>
              <a:t> </a:t>
            </a:r>
            <a:r>
              <a:rPr lang="de-DE" dirty="0" err="1"/>
              <a:t>residues</a:t>
            </a:r>
            <a:r>
              <a:rPr lang="de-DE" dirty="0"/>
              <a:t> in </a:t>
            </a:r>
            <a:r>
              <a:rPr lang="de-DE" dirty="0" err="1"/>
              <a:t>organically</a:t>
            </a:r>
            <a:r>
              <a:rPr lang="de-DE" dirty="0"/>
              <a:t> </a:t>
            </a:r>
            <a:r>
              <a:rPr lang="de-DE" dirty="0" err="1"/>
              <a:t>grown</a:t>
            </a:r>
            <a:r>
              <a:rPr lang="de-DE" dirty="0"/>
              <a:t> </a:t>
            </a:r>
            <a:r>
              <a:rPr lang="de-DE" dirty="0" err="1"/>
              <a:t>crops</a:t>
            </a:r>
            <a:r>
              <a:rPr lang="de-DE" dirty="0"/>
              <a:t>: a </a:t>
            </a:r>
            <a:r>
              <a:rPr lang="de-DE" dirty="0" err="1"/>
              <a:t>systematic</a:t>
            </a:r>
            <a:r>
              <a:rPr lang="de-DE" dirty="0"/>
              <a:t> </a:t>
            </a:r>
            <a:r>
              <a:rPr lang="de-DE" dirty="0" err="1"/>
              <a:t>literature</a:t>
            </a:r>
            <a:r>
              <a:rPr lang="de-DE" dirty="0"/>
              <a:t> </a:t>
            </a:r>
            <a:r>
              <a:rPr lang="de-DE" dirty="0" err="1"/>
              <a:t>review</a:t>
            </a:r>
            <a:r>
              <a:rPr lang="de-DE" dirty="0"/>
              <a:t> </a:t>
            </a:r>
            <a:r>
              <a:rPr lang="de-DE" dirty="0" err="1"/>
              <a:t>and</a:t>
            </a:r>
            <a:r>
              <a:rPr lang="de-DE" dirty="0"/>
              <a:t> meta-analyse, </a:t>
            </a:r>
            <a:r>
              <a:rPr lang="de-DE" i="1" dirty="0"/>
              <a:t>British Journal </a:t>
            </a:r>
            <a:r>
              <a:rPr lang="de-DE" i="1" dirty="0" err="1"/>
              <a:t>of</a:t>
            </a:r>
            <a:r>
              <a:rPr lang="de-DE" i="1" dirty="0"/>
              <a:t> Nutrition</a:t>
            </a:r>
            <a:r>
              <a:rPr lang="de-DE" dirty="0"/>
              <a:t>, vol. 112, pp. 794–811, </a:t>
            </a:r>
            <a:r>
              <a:rPr lang="en-US" dirty="0"/>
              <a:t>doi:10.1017/S0007114515005073.</a:t>
            </a:r>
            <a:endParaRPr lang="it-IT" dirty="0"/>
          </a:p>
          <a:p>
            <a:pPr marL="342900" lvl="0" indent="-342900" algn="just" fontAlgn="base">
              <a:buFont typeface="+mj-lt"/>
              <a:buAutoNum type="arabicPeriod"/>
            </a:pPr>
            <a:r>
              <a:rPr lang="en-US" dirty="0"/>
              <a:t>Crowder D.W., </a:t>
            </a:r>
            <a:r>
              <a:rPr lang="en-US" dirty="0" err="1"/>
              <a:t>Reganold</a:t>
            </a:r>
            <a:r>
              <a:rPr lang="en-US" dirty="0"/>
              <a:t> J.P. (2015), Financial competitiveness of organic agriculture on a global scale, </a:t>
            </a:r>
            <a:r>
              <a:rPr lang="en-US" i="1" dirty="0"/>
              <a:t>PNAS</a:t>
            </a:r>
            <a:r>
              <a:rPr lang="en-US" dirty="0"/>
              <a:t>, vol. 112, n. 24, pp. 7611–7616, 16 </a:t>
            </a:r>
            <a:r>
              <a:rPr lang="en-US" dirty="0" err="1"/>
              <a:t>giugno</a:t>
            </a:r>
            <a:r>
              <a:rPr lang="en-US" dirty="0"/>
              <a:t> 2015, </a:t>
            </a:r>
            <a:r>
              <a:rPr lang="en-US" dirty="0" err="1"/>
              <a:t>doi</a:t>
            </a:r>
            <a:r>
              <a:rPr lang="en-US" dirty="0"/>
              <a:t>: 10.1073/pnas.1423674112</a:t>
            </a:r>
            <a:r>
              <a:rPr lang="it-IT" dirty="0"/>
              <a:t>. </a:t>
            </a:r>
          </a:p>
          <a:p>
            <a:pPr marL="342900" lvl="0" indent="-342900" algn="just" fontAlgn="base">
              <a:buFont typeface="+mj-lt"/>
              <a:buAutoNum type="arabicPeriod"/>
            </a:pPr>
            <a:r>
              <a:rPr lang="en-US" dirty="0" err="1"/>
              <a:t>Delbridge</a:t>
            </a:r>
            <a:r>
              <a:rPr lang="en-US" dirty="0"/>
              <a:t> T.A., Coulter J.A., King R.P., </a:t>
            </a:r>
            <a:r>
              <a:rPr lang="en-US" dirty="0" err="1"/>
              <a:t>Sheaffer</a:t>
            </a:r>
            <a:r>
              <a:rPr lang="en-US" dirty="0"/>
              <a:t> C.C., Wyse D.L. (2011),</a:t>
            </a:r>
            <a:r>
              <a:rPr lang="en-US" b="1" dirty="0"/>
              <a:t> </a:t>
            </a:r>
            <a:r>
              <a:rPr lang="en-US" dirty="0"/>
              <a:t>Economic Performance of Long-Term Organic and Conventional Cropping Systems in Minnesota, </a:t>
            </a:r>
            <a:r>
              <a:rPr lang="en-US" i="1" dirty="0"/>
              <a:t>Agronomy Journal</a:t>
            </a:r>
            <a:r>
              <a:rPr lang="en-US" dirty="0"/>
              <a:t>, vol. 103, n. 5, p. 1372-1382, doi:10.2134/agronj2011.0371.</a:t>
            </a:r>
            <a:endParaRPr lang="it-IT" dirty="0"/>
          </a:p>
          <a:p>
            <a:pPr marL="342900" lvl="0" indent="-342900" algn="just" fontAlgn="base">
              <a:buFont typeface="+mj-lt"/>
              <a:buAutoNum type="arabicPeriod"/>
            </a:pPr>
            <a:r>
              <a:rPr lang="it-IT" dirty="0"/>
              <a:t>De Leo </a:t>
            </a:r>
            <a:r>
              <a:rPr lang="it-IT" dirty="0" smtClean="0"/>
              <a:t>Simonetta </a:t>
            </a:r>
            <a:r>
              <a:rPr lang="it-IT" dirty="0"/>
              <a:t>(annate varie), La situazione economica delle aziende, </a:t>
            </a:r>
            <a:r>
              <a:rPr lang="it-IT" i="1" dirty="0" err="1"/>
              <a:t>Bioreport</a:t>
            </a:r>
            <a:r>
              <a:rPr lang="it-IT" dirty="0"/>
              <a:t>, Rete Rurale Nazionale, Roma</a:t>
            </a:r>
            <a:r>
              <a:rPr lang="it-IT" dirty="0" smtClean="0"/>
              <a:t>.</a:t>
            </a:r>
            <a:endParaRPr lang="it-IT" dirty="0"/>
          </a:p>
        </p:txBody>
      </p:sp>
    </p:spTree>
    <p:extLst>
      <p:ext uri="{BB962C8B-B14F-4D97-AF65-F5344CB8AC3E}">
        <p14:creationId xmlns:p14="http://schemas.microsoft.com/office/powerpoint/2010/main" val="30553322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512" y="980728"/>
            <a:ext cx="8856984" cy="5909310"/>
          </a:xfrm>
          <a:prstGeom prst="rect">
            <a:avLst/>
          </a:prstGeom>
          <a:noFill/>
        </p:spPr>
        <p:txBody>
          <a:bodyPr wrap="square" rtlCol="0">
            <a:spAutoFit/>
          </a:bodyPr>
          <a:lstStyle/>
          <a:p>
            <a:pPr marL="342900" lvl="0" indent="-342900" algn="just" fontAlgn="base">
              <a:buFont typeface="+mj-lt"/>
              <a:buAutoNum type="arabicPeriod" startAt="7"/>
            </a:pPr>
            <a:r>
              <a:rPr lang="en-US" dirty="0"/>
              <a:t>de </a:t>
            </a:r>
            <a:r>
              <a:rPr lang="en-US" dirty="0" err="1"/>
              <a:t>Ponti</a:t>
            </a:r>
            <a:r>
              <a:rPr lang="en-US" dirty="0"/>
              <a:t> T., </a:t>
            </a:r>
            <a:r>
              <a:rPr lang="en-US" dirty="0" err="1"/>
              <a:t>Rijk</a:t>
            </a:r>
            <a:r>
              <a:rPr lang="en-US" dirty="0"/>
              <a:t> B., van </a:t>
            </a:r>
            <a:r>
              <a:rPr lang="en-US" dirty="0" err="1"/>
              <a:t>Ittersum</a:t>
            </a:r>
            <a:r>
              <a:rPr lang="en-US" dirty="0"/>
              <a:t> M.K. (2012), The crop yield gap between organic and conventional agriculture, </a:t>
            </a:r>
            <a:r>
              <a:rPr lang="en-US" i="1" dirty="0"/>
              <a:t>Agricultural Systems</a:t>
            </a:r>
            <a:r>
              <a:rPr lang="en-US" dirty="0"/>
              <a:t>, vol. 108, pp. 1–9, doi:10.1016/j.agsy.2011.12.004.</a:t>
            </a:r>
            <a:endParaRPr lang="it-IT" dirty="0"/>
          </a:p>
          <a:p>
            <a:pPr marL="342900" lvl="0" indent="-342900" algn="just" fontAlgn="base">
              <a:buFont typeface="+mj-lt"/>
              <a:buAutoNum type="arabicPeriod" startAt="7"/>
            </a:pPr>
            <a:r>
              <a:rPr lang="en-US" dirty="0"/>
              <a:t>De </a:t>
            </a:r>
            <a:r>
              <a:rPr lang="en-US" dirty="0" err="1"/>
              <a:t>Schutter</a:t>
            </a:r>
            <a:r>
              <a:rPr lang="en-US" dirty="0"/>
              <a:t> O. (2011), </a:t>
            </a:r>
            <a:r>
              <a:rPr lang="en-US" i="1" dirty="0"/>
              <a:t>Report submitted by the Special Rapporteur on the right to food</a:t>
            </a:r>
            <a:r>
              <a:rPr lang="en-US" dirty="0"/>
              <a:t>, </a:t>
            </a:r>
            <a:r>
              <a:rPr lang="en-US" dirty="0" err="1"/>
              <a:t>Nazioni</a:t>
            </a:r>
            <a:r>
              <a:rPr lang="en-US" dirty="0"/>
              <a:t> Unite, </a:t>
            </a:r>
            <a:r>
              <a:rPr lang="en-US" dirty="0" err="1"/>
              <a:t>Assemblea</a:t>
            </a:r>
            <a:r>
              <a:rPr lang="en-US" dirty="0"/>
              <a:t> </a:t>
            </a:r>
            <a:r>
              <a:rPr lang="en-US" dirty="0" err="1"/>
              <a:t>generale</a:t>
            </a:r>
            <a:r>
              <a:rPr lang="en-US" dirty="0"/>
              <a:t>, </a:t>
            </a:r>
            <a:r>
              <a:rPr lang="en-US" dirty="0" err="1"/>
              <a:t>Consiglio</a:t>
            </a:r>
            <a:r>
              <a:rPr lang="en-US" dirty="0"/>
              <a:t> </a:t>
            </a:r>
            <a:r>
              <a:rPr lang="en-US" dirty="0" err="1"/>
              <a:t>dei</a:t>
            </a:r>
            <a:r>
              <a:rPr lang="en-US" dirty="0"/>
              <a:t> </a:t>
            </a:r>
            <a:r>
              <a:rPr lang="en-US" dirty="0" err="1"/>
              <a:t>Diritti</a:t>
            </a:r>
            <a:r>
              <a:rPr lang="en-US" dirty="0"/>
              <a:t> </a:t>
            </a:r>
            <a:r>
              <a:rPr lang="en-US" dirty="0" err="1"/>
              <a:t>Umani</a:t>
            </a:r>
            <a:r>
              <a:rPr lang="en-US" dirty="0"/>
              <a:t>, XVI </a:t>
            </a:r>
            <a:r>
              <a:rPr lang="en-US" dirty="0" err="1"/>
              <a:t>Sessione</a:t>
            </a:r>
            <a:r>
              <a:rPr lang="en-US" dirty="0"/>
              <a:t>, 20 </a:t>
            </a:r>
            <a:r>
              <a:rPr lang="en-US" dirty="0" err="1"/>
              <a:t>dicembre</a:t>
            </a:r>
            <a:r>
              <a:rPr lang="en-US" dirty="0"/>
              <a:t> 2010.</a:t>
            </a:r>
            <a:endParaRPr lang="it-IT" dirty="0"/>
          </a:p>
          <a:p>
            <a:pPr marL="342900" lvl="0" indent="-342900" algn="just" fontAlgn="base">
              <a:buFont typeface="+mj-lt"/>
              <a:buAutoNum type="arabicPeriod" startAt="7"/>
            </a:pPr>
            <a:r>
              <a:rPr lang="en-US" dirty="0" err="1"/>
              <a:t>Erb</a:t>
            </a:r>
            <a:r>
              <a:rPr lang="en-US" dirty="0"/>
              <a:t> K.-H., </a:t>
            </a:r>
            <a:r>
              <a:rPr lang="en-US" dirty="0" err="1"/>
              <a:t>Lauk</a:t>
            </a:r>
            <a:r>
              <a:rPr lang="en-US" dirty="0"/>
              <a:t> C., </a:t>
            </a:r>
            <a:r>
              <a:rPr lang="en-US" dirty="0" err="1"/>
              <a:t>Kastner</a:t>
            </a:r>
            <a:r>
              <a:rPr lang="en-US" dirty="0"/>
              <a:t> T., Mayer A., </a:t>
            </a:r>
            <a:r>
              <a:rPr lang="en-US" dirty="0" err="1"/>
              <a:t>Theurl</a:t>
            </a:r>
            <a:r>
              <a:rPr lang="en-US" dirty="0"/>
              <a:t> M.C., Haberl H. (2016), Exploring the biophysical option space for feeding the world without deforestation, </a:t>
            </a:r>
            <a:r>
              <a:rPr lang="en-US" i="1" dirty="0"/>
              <a:t>Nature Communications</a:t>
            </a:r>
            <a:r>
              <a:rPr lang="en-US" dirty="0"/>
              <a:t>, 19 Apr 2016, DOI: 10.1038/ncomms11382.</a:t>
            </a:r>
            <a:endParaRPr lang="it-IT" dirty="0"/>
          </a:p>
          <a:p>
            <a:pPr marL="342900" lvl="0" indent="-342900" algn="just" fontAlgn="base">
              <a:buFont typeface="+mj-lt"/>
              <a:buAutoNum type="arabicPeriod" startAt="7"/>
            </a:pPr>
            <a:r>
              <a:rPr lang="en-US" dirty="0" err="1"/>
              <a:t>Guzmán-Casado</a:t>
            </a:r>
            <a:r>
              <a:rPr lang="en-US" dirty="0"/>
              <a:t> G.I., González de Molina M. (2009), Preindustrial agriculture versus organic agriculture: The land cost of sustainability, </a:t>
            </a:r>
            <a:r>
              <a:rPr lang="en-US" i="1" dirty="0"/>
              <a:t>Land Use Policy</a:t>
            </a:r>
            <a:r>
              <a:rPr lang="en-US" dirty="0"/>
              <a:t>, vol. 26, n. 2, pp. 502-510, doi:10.1016/j.landusepol.2008.07.004. </a:t>
            </a:r>
            <a:endParaRPr lang="it-IT" dirty="0"/>
          </a:p>
          <a:p>
            <a:pPr marL="342900" lvl="0" indent="-342900" fontAlgn="base">
              <a:buFont typeface="+mj-lt"/>
              <a:buAutoNum type="arabicPeriod" startAt="7"/>
            </a:pPr>
            <a:r>
              <a:rPr lang="it-IT" dirty="0"/>
              <a:t>IFOAM (2005), </a:t>
            </a:r>
            <a:r>
              <a:rPr lang="it-IT" i="1" dirty="0"/>
              <a:t>I principi dell’agricoltura biologica</a:t>
            </a:r>
            <a:r>
              <a:rPr lang="it-IT" dirty="0"/>
              <a:t>, </a:t>
            </a:r>
            <a:r>
              <a:rPr lang="it-IT" dirty="0">
                <a:hlinkClick r:id="rId2"/>
              </a:rPr>
              <a:t>http://www.ifoam.bio/</a:t>
            </a:r>
            <a:r>
              <a:rPr lang="it-IT" dirty="0" err="1">
                <a:hlinkClick r:id="rId2"/>
              </a:rPr>
              <a:t>sites</a:t>
            </a:r>
            <a:r>
              <a:rPr lang="it-IT" dirty="0">
                <a:hlinkClick r:id="rId2"/>
              </a:rPr>
              <a:t>/default/</a:t>
            </a:r>
            <a:r>
              <a:rPr lang="it-IT" dirty="0" err="1">
                <a:hlinkClick r:id="rId2"/>
              </a:rPr>
              <a:t>files</a:t>
            </a:r>
            <a:r>
              <a:rPr lang="it-IT" dirty="0">
                <a:hlinkClick r:id="rId2"/>
              </a:rPr>
              <a:t>/poa_folder_italian.pdf</a:t>
            </a:r>
            <a:r>
              <a:rPr lang="it-IT" dirty="0"/>
              <a:t>.</a:t>
            </a:r>
          </a:p>
          <a:p>
            <a:pPr marL="342900" lvl="0" indent="-342900" algn="just" fontAlgn="base">
              <a:buFont typeface="+mj-lt"/>
              <a:buAutoNum type="arabicPeriod" startAt="7"/>
            </a:pPr>
            <a:r>
              <a:rPr lang="it-IT" dirty="0"/>
              <a:t>ISPRA (2015), </a:t>
            </a:r>
            <a:r>
              <a:rPr lang="it-IT" i="1" dirty="0"/>
              <a:t>Annuario dei dati ambientali 2014-2015</a:t>
            </a:r>
            <a:r>
              <a:rPr lang="it-IT" dirty="0"/>
              <a:t>, Rapporto 59/2015, Roma, </a:t>
            </a:r>
            <a:r>
              <a:rPr lang="it-IT" dirty="0">
                <a:hlinkClick r:id="rId3"/>
              </a:rPr>
              <a:t>http://www.isprambiente.gov.it/</a:t>
            </a:r>
            <a:r>
              <a:rPr lang="it-IT" dirty="0" err="1">
                <a:hlinkClick r:id="rId3"/>
              </a:rPr>
              <a:t>it</a:t>
            </a:r>
            <a:r>
              <a:rPr lang="it-IT" dirty="0">
                <a:hlinkClick r:id="rId3"/>
              </a:rPr>
              <a:t>/pubblicazioni/stato-</a:t>
            </a:r>
            <a:r>
              <a:rPr lang="it-IT" dirty="0" err="1">
                <a:hlinkClick r:id="rId3"/>
              </a:rPr>
              <a:t>dellambiente</a:t>
            </a:r>
            <a:r>
              <a:rPr lang="it-IT" dirty="0">
                <a:hlinkClick r:id="rId3"/>
              </a:rPr>
              <a:t>/annuario-dei-dati-ambientali-edizione-2014-2015</a:t>
            </a:r>
            <a:r>
              <a:rPr lang="it-IT" dirty="0"/>
              <a:t>.</a:t>
            </a:r>
          </a:p>
          <a:p>
            <a:pPr marL="342900" lvl="0" indent="-342900" algn="just" fontAlgn="base">
              <a:buFont typeface="+mj-lt"/>
              <a:buAutoNum type="arabicPeriod" startAt="7"/>
            </a:pPr>
            <a:r>
              <a:rPr lang="it-IT" dirty="0"/>
              <a:t>ISPRA (2016), </a:t>
            </a:r>
            <a:r>
              <a:rPr lang="it-IT" i="1" dirty="0"/>
              <a:t>Rapporto nazionale pesticidi nelle acque, Dati 2013-2014</a:t>
            </a:r>
            <a:r>
              <a:rPr lang="it-IT" dirty="0"/>
              <a:t>, Rapporto n. 244/2016, Roma, http://www.isprambiente.gov.it/</a:t>
            </a:r>
            <a:r>
              <a:rPr lang="it-IT" dirty="0" err="1"/>
              <a:t>files</a:t>
            </a:r>
            <a:r>
              <a:rPr lang="it-IT" dirty="0"/>
              <a:t>/pubblicazioni/rapporti/rapporto-244/Rapporto_244_2016.pdf.</a:t>
            </a:r>
          </a:p>
          <a:p>
            <a:pPr algn="just"/>
            <a:endParaRPr lang="it-IT" dirty="0"/>
          </a:p>
        </p:txBody>
      </p:sp>
      <p:sp>
        <p:nvSpPr>
          <p:cNvPr id="5" name="CasellaDiTesto 4"/>
          <p:cNvSpPr txBox="1"/>
          <p:nvPr/>
        </p:nvSpPr>
        <p:spPr>
          <a:xfrm>
            <a:off x="1619672" y="260648"/>
            <a:ext cx="5544616" cy="523220"/>
          </a:xfrm>
          <a:prstGeom prst="rect">
            <a:avLst/>
          </a:prstGeom>
          <a:noFill/>
        </p:spPr>
        <p:txBody>
          <a:bodyPr wrap="square" rtlCol="0">
            <a:spAutoFit/>
          </a:bodyPr>
          <a:lstStyle/>
          <a:p>
            <a:pPr algn="ctr"/>
            <a:r>
              <a:rPr lang="it-IT" sz="2800" b="1" dirty="0" smtClean="0">
                <a:solidFill>
                  <a:srgbClr val="95B107"/>
                </a:solidFill>
              </a:rPr>
              <a:t>Riferimenti bibliografici</a:t>
            </a:r>
            <a:endParaRPr lang="it-IT" sz="2800" b="1" dirty="0">
              <a:solidFill>
                <a:srgbClr val="95B107"/>
              </a:solidFill>
            </a:endParaRPr>
          </a:p>
        </p:txBody>
      </p:sp>
    </p:spTree>
    <p:extLst>
      <p:ext uri="{BB962C8B-B14F-4D97-AF65-F5344CB8AC3E}">
        <p14:creationId xmlns:p14="http://schemas.microsoft.com/office/powerpoint/2010/main" val="32583659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07504" y="1052736"/>
            <a:ext cx="8928992" cy="5355312"/>
          </a:xfrm>
          <a:prstGeom prst="rect">
            <a:avLst/>
          </a:prstGeom>
          <a:noFill/>
        </p:spPr>
        <p:txBody>
          <a:bodyPr wrap="square" rtlCol="0">
            <a:spAutoFit/>
          </a:bodyPr>
          <a:lstStyle/>
          <a:p>
            <a:pPr marL="342900" lvl="0" indent="-342900" algn="just" fontAlgn="base">
              <a:buFont typeface="+mj-lt"/>
              <a:buAutoNum type="arabicPeriod" startAt="14"/>
            </a:pPr>
            <a:r>
              <a:rPr lang="en-US" dirty="0"/>
              <a:t>Klonsky K. (2012), Comparison of Production Costs and Resource Use for Organic and Conventional Production Systems, </a:t>
            </a:r>
            <a:r>
              <a:rPr lang="en-US" i="1" dirty="0"/>
              <a:t>American Journal of Agricultural Economics</a:t>
            </a:r>
            <a:r>
              <a:rPr lang="en-US" dirty="0"/>
              <a:t>, vol.</a:t>
            </a:r>
            <a:r>
              <a:rPr lang="en-US" i="1" dirty="0"/>
              <a:t> </a:t>
            </a:r>
            <a:r>
              <a:rPr lang="en-US" dirty="0"/>
              <a:t>94, n. 2, pp. 3114-321.</a:t>
            </a:r>
            <a:r>
              <a:rPr lang="en-US" i="1" dirty="0"/>
              <a:t> </a:t>
            </a:r>
          </a:p>
          <a:p>
            <a:pPr marL="342900" lvl="0" indent="-342900" algn="just" fontAlgn="base">
              <a:buFont typeface="+mj-lt"/>
              <a:buAutoNum type="arabicPeriod" startAt="14"/>
            </a:pPr>
            <a:r>
              <a:rPr lang="en-US" dirty="0"/>
              <a:t>La Rosa A.D., </a:t>
            </a:r>
            <a:r>
              <a:rPr lang="en-US" dirty="0" err="1"/>
              <a:t>Siracusa</a:t>
            </a:r>
            <a:r>
              <a:rPr lang="en-US" dirty="0"/>
              <a:t> G., </a:t>
            </a:r>
            <a:r>
              <a:rPr lang="en-US" dirty="0" err="1"/>
              <a:t>Cavallaro</a:t>
            </a:r>
            <a:r>
              <a:rPr lang="en-US" dirty="0"/>
              <a:t> R. (2008), </a:t>
            </a:r>
            <a:r>
              <a:rPr lang="en-US" dirty="0" err="1"/>
              <a:t>Emergy</a:t>
            </a:r>
            <a:r>
              <a:rPr lang="en-US" dirty="0"/>
              <a:t> evaluation of Sicilian red orange production. A comparison between organic and conventional farming, </a:t>
            </a:r>
            <a:r>
              <a:rPr lang="en-US" i="1" dirty="0"/>
              <a:t>Journal of Cleaner Production</a:t>
            </a:r>
            <a:r>
              <a:rPr lang="en-US" dirty="0"/>
              <a:t>, vol. 16, n. 17, pp. 1907-1914,</a:t>
            </a:r>
            <a:r>
              <a:rPr lang="en-US" i="1" dirty="0"/>
              <a:t> </a:t>
            </a:r>
            <a:r>
              <a:rPr lang="en-US" i="1" dirty="0">
                <a:hlinkClick r:id="rId2"/>
              </a:rPr>
              <a:t>doi:10.1016/j.jclepro.2008.01.003</a:t>
            </a:r>
            <a:r>
              <a:rPr lang="en-US" i="1" dirty="0"/>
              <a:t>.</a:t>
            </a:r>
          </a:p>
          <a:p>
            <a:pPr marL="342900" lvl="0" indent="-342900" algn="just" fontAlgn="base">
              <a:buFont typeface="+mj-lt"/>
              <a:buAutoNum type="arabicPeriod" startAt="14"/>
            </a:pPr>
            <a:r>
              <a:rPr lang="en-US" dirty="0" err="1"/>
              <a:t>Lobley</a:t>
            </a:r>
            <a:r>
              <a:rPr lang="en-US" dirty="0"/>
              <a:t> M., Butler A., Reed M. (2009), The contribution of organic farming to rural development: An exploration of socio-economic linkages of organic and non-organic farms in England, </a:t>
            </a:r>
            <a:r>
              <a:rPr lang="en-US" i="1" dirty="0"/>
              <a:t>Land Use Policy</a:t>
            </a:r>
            <a:r>
              <a:rPr lang="en-US" dirty="0"/>
              <a:t>, vol. 26, pp. 723-735.</a:t>
            </a:r>
          </a:p>
          <a:p>
            <a:pPr marL="342900" lvl="0" indent="-342900" algn="just" fontAlgn="base">
              <a:buFont typeface="+mj-lt"/>
              <a:buAutoNum type="arabicPeriod" startAt="14"/>
            </a:pPr>
            <a:r>
              <a:rPr lang="en-US" dirty="0"/>
              <a:t>Marriott E.E., Wander M.M. (2006), Total and Labile Soil Organic Matter in Organic and Conventional Farming Systems, </a:t>
            </a:r>
            <a:r>
              <a:rPr lang="en-US" i="1" dirty="0">
                <a:hlinkClick r:id="rId3"/>
              </a:rPr>
              <a:t>Soil Science Society of America Journal</a:t>
            </a:r>
            <a:r>
              <a:rPr lang="en-US" dirty="0"/>
              <a:t>, Vol. 70. N. 3, p. 950-959, doi:10.2136/sssaj2005.0241.</a:t>
            </a:r>
          </a:p>
          <a:p>
            <a:pPr marL="342900" lvl="0" indent="-342900" fontAlgn="base">
              <a:buFont typeface="+mj-lt"/>
              <a:buAutoNum type="arabicPeriod" startAt="14"/>
            </a:pPr>
            <a:r>
              <a:rPr lang="en-US" dirty="0"/>
              <a:t>Mauri G. (2008), I </a:t>
            </a:r>
            <a:r>
              <a:rPr lang="en-US" dirty="0" err="1"/>
              <a:t>princìpi</a:t>
            </a:r>
            <a:r>
              <a:rPr lang="en-US" dirty="0"/>
              <a:t> del </a:t>
            </a:r>
            <a:r>
              <a:rPr lang="en-US" dirty="0" err="1"/>
              <a:t>biologico</a:t>
            </a:r>
            <a:r>
              <a:rPr lang="en-US" dirty="0"/>
              <a:t>, </a:t>
            </a:r>
            <a:r>
              <a:rPr lang="en-US" i="1" dirty="0" err="1"/>
              <a:t>Eurocarni</a:t>
            </a:r>
            <a:r>
              <a:rPr lang="en-US" dirty="0"/>
              <a:t>, n. 9, http://www.pubblicitaitalia.com/cocoon/pubit/riviste/articolo.html?Testata=1&amp;idArticolo=8436.</a:t>
            </a:r>
          </a:p>
          <a:p>
            <a:pPr marL="342900" lvl="0" indent="-342900" algn="just" fontAlgn="base">
              <a:buFont typeface="+mj-lt"/>
              <a:buAutoNum type="arabicPeriod" startAt="14"/>
            </a:pPr>
            <a:r>
              <a:rPr lang="en-US" dirty="0"/>
              <a:t>Müller-</a:t>
            </a:r>
            <a:r>
              <a:rPr lang="en-US" dirty="0" err="1"/>
              <a:t>Lindenlauf</a:t>
            </a:r>
            <a:r>
              <a:rPr lang="en-US" dirty="0"/>
              <a:t> M. (2009), </a:t>
            </a:r>
            <a:r>
              <a:rPr lang="en-US" i="1" dirty="0"/>
              <a:t>Organic Agriculture and Carbon Sequestration</a:t>
            </a:r>
            <a:r>
              <a:rPr lang="en-US" dirty="0"/>
              <a:t>, Natural Resources Management and Environment Department, FAO, Roma, </a:t>
            </a:r>
            <a:r>
              <a:rPr lang="en-US" dirty="0" err="1"/>
              <a:t>Dicembre</a:t>
            </a:r>
            <a:r>
              <a:rPr lang="en-US" dirty="0"/>
              <a:t> 2009, </a:t>
            </a:r>
            <a:r>
              <a:rPr lang="en-US" dirty="0">
                <a:hlinkClick r:id="rId4"/>
              </a:rPr>
              <a:t>http://www.fao.org/fileadmin/user_upload/rome2007/docs/Organic_Agriculture_and_Carbon_Sequestration.pdf</a:t>
            </a:r>
            <a:r>
              <a:rPr lang="en-US" dirty="0" smtClean="0"/>
              <a:t>.</a:t>
            </a:r>
            <a:endParaRPr lang="en-US" dirty="0"/>
          </a:p>
        </p:txBody>
      </p:sp>
      <p:sp>
        <p:nvSpPr>
          <p:cNvPr id="5" name="CasellaDiTesto 4"/>
          <p:cNvSpPr txBox="1"/>
          <p:nvPr/>
        </p:nvSpPr>
        <p:spPr>
          <a:xfrm>
            <a:off x="1619672" y="260648"/>
            <a:ext cx="5544616" cy="523220"/>
          </a:xfrm>
          <a:prstGeom prst="rect">
            <a:avLst/>
          </a:prstGeom>
          <a:noFill/>
        </p:spPr>
        <p:txBody>
          <a:bodyPr wrap="square" rtlCol="0">
            <a:spAutoFit/>
          </a:bodyPr>
          <a:lstStyle/>
          <a:p>
            <a:pPr algn="ctr"/>
            <a:r>
              <a:rPr lang="it-IT" sz="2800" b="1" dirty="0" smtClean="0">
                <a:solidFill>
                  <a:srgbClr val="95B107"/>
                </a:solidFill>
              </a:rPr>
              <a:t>Riferimenti bibliografici</a:t>
            </a:r>
            <a:endParaRPr lang="it-IT" sz="2800" b="1" dirty="0">
              <a:solidFill>
                <a:srgbClr val="95B107"/>
              </a:solidFill>
            </a:endParaRPr>
          </a:p>
        </p:txBody>
      </p:sp>
    </p:spTree>
    <p:extLst>
      <p:ext uri="{BB962C8B-B14F-4D97-AF65-F5344CB8AC3E}">
        <p14:creationId xmlns:p14="http://schemas.microsoft.com/office/powerpoint/2010/main" val="6888964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512" y="908720"/>
            <a:ext cx="8640960" cy="5632311"/>
          </a:xfrm>
          <a:prstGeom prst="rect">
            <a:avLst/>
          </a:prstGeom>
          <a:noFill/>
        </p:spPr>
        <p:txBody>
          <a:bodyPr wrap="square" rtlCol="0">
            <a:spAutoFit/>
          </a:bodyPr>
          <a:lstStyle/>
          <a:p>
            <a:pPr marL="342900" lvl="0" indent="-342900" algn="just" fontAlgn="base">
              <a:buFont typeface="+mj-lt"/>
              <a:buAutoNum type="arabicPeriod" startAt="20"/>
            </a:pPr>
            <a:r>
              <a:rPr lang="en-US" dirty="0"/>
              <a:t>Murphy K.M., Campbell K.G., Lyon S.R., Jones S.S. (2007), Evidence of varietal adaptation to organic farming systems, </a:t>
            </a:r>
            <a:r>
              <a:rPr lang="en-US" i="1" dirty="0"/>
              <a:t>Field Crops Research</a:t>
            </a:r>
            <a:r>
              <a:rPr lang="en-US" dirty="0"/>
              <a:t>, vol. 102, pp.172–177.</a:t>
            </a:r>
          </a:p>
          <a:p>
            <a:pPr marL="342900" lvl="0" indent="-342900" algn="just" fontAlgn="base">
              <a:buFont typeface="+mj-lt"/>
              <a:buAutoNum type="arabicPeriod" startAt="20"/>
            </a:pPr>
            <a:r>
              <a:rPr lang="en-US" dirty="0" err="1"/>
              <a:t>Nemes</a:t>
            </a:r>
            <a:r>
              <a:rPr lang="en-US" dirty="0"/>
              <a:t> N. (2009), </a:t>
            </a:r>
            <a:r>
              <a:rPr lang="en-US" i="1" dirty="0"/>
              <a:t>Comparative Analysis of Organic and Non-Organic Farming Systems: a Critical Assessment of Farm Profitability</a:t>
            </a:r>
            <a:r>
              <a:rPr lang="en-US" dirty="0"/>
              <a:t>, FAO, Natural Resources Management and Environment Department, Roma, </a:t>
            </a:r>
            <a:r>
              <a:rPr lang="en-US" dirty="0" err="1"/>
              <a:t>Giugno</a:t>
            </a:r>
            <a:r>
              <a:rPr lang="en-US" dirty="0"/>
              <a:t> 2009.</a:t>
            </a:r>
          </a:p>
          <a:p>
            <a:pPr marL="342900" lvl="0" indent="-342900" algn="just" fontAlgn="base">
              <a:buFont typeface="+mj-lt"/>
              <a:buAutoNum type="arabicPeriod" startAt="20"/>
            </a:pPr>
            <a:r>
              <a:rPr lang="en-US" dirty="0"/>
              <a:t>Pergola M., D’Amico M., </a:t>
            </a:r>
            <a:r>
              <a:rPr lang="en-US" dirty="0" err="1"/>
              <a:t>Celano</a:t>
            </a:r>
            <a:r>
              <a:rPr lang="en-US" dirty="0"/>
              <a:t> G., </a:t>
            </a:r>
            <a:r>
              <a:rPr lang="en-US" dirty="0" err="1"/>
              <a:t>Palese</a:t>
            </a:r>
            <a:r>
              <a:rPr lang="en-US" dirty="0"/>
              <a:t> A.M., </a:t>
            </a:r>
            <a:r>
              <a:rPr lang="en-US" dirty="0" err="1"/>
              <a:t>Scuderi</a:t>
            </a:r>
            <a:r>
              <a:rPr lang="en-US" dirty="0"/>
              <a:t> A., Di Vita G., </a:t>
            </a:r>
            <a:r>
              <a:rPr lang="en-US" dirty="0" err="1"/>
              <a:t>Pappalardo</a:t>
            </a:r>
            <a:r>
              <a:rPr lang="en-US" dirty="0"/>
              <a:t> G., </a:t>
            </a:r>
            <a:r>
              <a:rPr lang="en-US" dirty="0" err="1"/>
              <a:t>Inglese</a:t>
            </a:r>
            <a:r>
              <a:rPr lang="en-US" dirty="0"/>
              <a:t> P. (2013), Sustainability evaluation of Sicily’s lemon and orange production: An energy, economic and environmental analysis, </a:t>
            </a:r>
            <a:r>
              <a:rPr lang="en-US" i="1" dirty="0"/>
              <a:t>Journal of Environmental Management</a:t>
            </a:r>
            <a:r>
              <a:rPr lang="en-US" dirty="0"/>
              <a:t>, vol. 128, pp. 674-682, http://dx.doi.org/10.1016/j.jenvman.2013.06.007.</a:t>
            </a:r>
          </a:p>
          <a:p>
            <a:pPr marL="342900" lvl="0" indent="-342900" algn="just" fontAlgn="base">
              <a:buFont typeface="+mj-lt"/>
              <a:buAutoNum type="arabicPeriod" startAt="20"/>
            </a:pPr>
            <a:r>
              <a:rPr lang="en-US" dirty="0"/>
              <a:t>Rahman R. (2011), Biodiversity and organic farming: What do we know?, </a:t>
            </a:r>
            <a:r>
              <a:rPr lang="en-US" i="1" dirty="0" err="1"/>
              <a:t>vTI</a:t>
            </a:r>
            <a:r>
              <a:rPr lang="en-US" i="1" dirty="0"/>
              <a:t> Agriculture and Forestry Research</a:t>
            </a:r>
            <a:r>
              <a:rPr lang="en-US" dirty="0"/>
              <a:t>, vol. 3, n. 61, pp. 189-208.</a:t>
            </a:r>
          </a:p>
          <a:p>
            <a:pPr marL="342900" lvl="0" indent="-342900" algn="just" fontAlgn="base">
              <a:buFont typeface="+mj-lt"/>
              <a:buAutoNum type="arabicPeriod" startAt="20"/>
            </a:pPr>
            <a:r>
              <a:rPr lang="en-US" dirty="0" err="1"/>
              <a:t>Reganold</a:t>
            </a:r>
            <a:r>
              <a:rPr lang="en-US" dirty="0"/>
              <a:t> J.P., </a:t>
            </a:r>
            <a:r>
              <a:rPr lang="en-US" dirty="0" err="1"/>
              <a:t>Wachter</a:t>
            </a:r>
            <a:r>
              <a:rPr lang="en-US" dirty="0"/>
              <a:t> J.M. (2016), Organic agriculture in the twenty-first century, </a:t>
            </a:r>
            <a:r>
              <a:rPr lang="en-US" i="1" dirty="0"/>
              <a:t>Nature Plants</a:t>
            </a:r>
            <a:r>
              <a:rPr lang="en-US" dirty="0"/>
              <a:t>, 3 </a:t>
            </a:r>
            <a:r>
              <a:rPr lang="en-US" dirty="0" err="1"/>
              <a:t>febbraio</a:t>
            </a:r>
            <a:r>
              <a:rPr lang="en-US" dirty="0"/>
              <a:t> 2016, doi:10.1038/nplants.2015.221.</a:t>
            </a:r>
          </a:p>
          <a:p>
            <a:pPr marL="342900" lvl="0" indent="-342900" algn="just" fontAlgn="base">
              <a:buFont typeface="+mj-lt"/>
              <a:buAutoNum type="arabicPeriod" startAt="20"/>
            </a:pPr>
            <a:r>
              <a:rPr lang="en-US" dirty="0"/>
              <a:t>Rodale Institute (2015), </a:t>
            </a:r>
            <a:r>
              <a:rPr lang="en-US" i="1" dirty="0"/>
              <a:t>The Farming Systems Trial Celebrating 30 years</a:t>
            </a:r>
            <a:r>
              <a:rPr lang="en-US" dirty="0"/>
              <a:t>, Kutztown, PA.</a:t>
            </a:r>
          </a:p>
          <a:p>
            <a:pPr marL="342900" lvl="0" indent="-342900" algn="just" fontAlgn="base">
              <a:buFont typeface="+mj-lt"/>
              <a:buAutoNum type="arabicPeriod" startAt="20"/>
            </a:pPr>
            <a:r>
              <a:rPr lang="en-US" dirty="0" err="1"/>
              <a:t>Schader</a:t>
            </a:r>
            <a:r>
              <a:rPr lang="en-US" dirty="0"/>
              <a:t> C., Muller A., </a:t>
            </a:r>
            <a:r>
              <a:rPr lang="en-US" dirty="0" err="1"/>
              <a:t>Scialabba</a:t>
            </a:r>
            <a:r>
              <a:rPr lang="en-US" dirty="0"/>
              <a:t> N. E.-H. (2013), </a:t>
            </a:r>
            <a:r>
              <a:rPr lang="en-US" i="1" dirty="0"/>
              <a:t>Sustainability and organic livestock modelling (sol-m), Impacts of a global upscaling of low-input and organic livestock production Preliminary Results</a:t>
            </a:r>
            <a:r>
              <a:rPr lang="en-US" dirty="0"/>
              <a:t>, FAO, Natural Resources Management and Environment Department, April 2013.</a:t>
            </a:r>
          </a:p>
          <a:p>
            <a:pPr marL="342900" lvl="0" indent="-342900" algn="just" fontAlgn="base">
              <a:buFont typeface="+mj-lt"/>
              <a:buAutoNum type="arabicPeriod" startAt="20"/>
            </a:pPr>
            <a:r>
              <a:rPr lang="en-US" dirty="0" err="1"/>
              <a:t>Scialabba</a:t>
            </a:r>
            <a:r>
              <a:rPr lang="en-US" dirty="0"/>
              <a:t> N. E-H. (2007), </a:t>
            </a:r>
            <a:r>
              <a:rPr lang="en-US" i="1" dirty="0"/>
              <a:t>Organic agriculture and food security</a:t>
            </a:r>
            <a:r>
              <a:rPr lang="en-US" dirty="0"/>
              <a:t>, Food and Agriculture Organization of the United Nations</a:t>
            </a:r>
            <a:r>
              <a:rPr lang="en-US" dirty="0" smtClean="0"/>
              <a:t>, www.fao.org/organicag.</a:t>
            </a:r>
            <a:endParaRPr lang="it-IT" dirty="0"/>
          </a:p>
        </p:txBody>
      </p:sp>
      <p:sp>
        <p:nvSpPr>
          <p:cNvPr id="5" name="CasellaDiTesto 4"/>
          <p:cNvSpPr txBox="1"/>
          <p:nvPr/>
        </p:nvSpPr>
        <p:spPr>
          <a:xfrm>
            <a:off x="1619672" y="260648"/>
            <a:ext cx="5544616" cy="523220"/>
          </a:xfrm>
          <a:prstGeom prst="rect">
            <a:avLst/>
          </a:prstGeom>
          <a:noFill/>
        </p:spPr>
        <p:txBody>
          <a:bodyPr wrap="square" rtlCol="0">
            <a:spAutoFit/>
          </a:bodyPr>
          <a:lstStyle/>
          <a:p>
            <a:pPr algn="ctr"/>
            <a:r>
              <a:rPr lang="it-IT" sz="2800" b="1" dirty="0" smtClean="0">
                <a:solidFill>
                  <a:srgbClr val="95B107"/>
                </a:solidFill>
              </a:rPr>
              <a:t>Riferimenti bibliografici</a:t>
            </a:r>
            <a:endParaRPr lang="it-IT" sz="2800" b="1" dirty="0">
              <a:solidFill>
                <a:srgbClr val="95B107"/>
              </a:solidFill>
            </a:endParaRPr>
          </a:p>
        </p:txBody>
      </p:sp>
    </p:spTree>
    <p:extLst>
      <p:ext uri="{BB962C8B-B14F-4D97-AF65-F5344CB8AC3E}">
        <p14:creationId xmlns:p14="http://schemas.microsoft.com/office/powerpoint/2010/main" val="41898626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07504" y="1186874"/>
            <a:ext cx="8928992" cy="3970318"/>
          </a:xfrm>
          <a:prstGeom prst="rect">
            <a:avLst/>
          </a:prstGeom>
          <a:noFill/>
        </p:spPr>
        <p:txBody>
          <a:bodyPr wrap="square" rtlCol="0">
            <a:spAutoFit/>
          </a:bodyPr>
          <a:lstStyle/>
          <a:p>
            <a:pPr marL="342900" lvl="0" indent="-342900" algn="just" fontAlgn="base">
              <a:buFont typeface="+mj-lt"/>
              <a:buAutoNum type="arabicPeriod" startAt="28"/>
            </a:pPr>
            <a:r>
              <a:rPr lang="en-US" dirty="0" err="1" smtClean="0"/>
              <a:t>Shreck</a:t>
            </a:r>
            <a:r>
              <a:rPr lang="en-US" dirty="0" smtClean="0"/>
              <a:t> </a:t>
            </a:r>
            <a:r>
              <a:rPr lang="en-US" dirty="0"/>
              <a:t>A., Getz C., </a:t>
            </a:r>
            <a:r>
              <a:rPr lang="en-US" dirty="0" err="1"/>
              <a:t>Feenstra</a:t>
            </a:r>
            <a:r>
              <a:rPr lang="en-US" dirty="0"/>
              <a:t> G. (2006), Social sustainability, farm labor, and organic agriculture: Findings from an exploratory analysis, </a:t>
            </a:r>
            <a:r>
              <a:rPr lang="en-US" i="1" dirty="0"/>
              <a:t>Agriculture and Human Values</a:t>
            </a:r>
            <a:r>
              <a:rPr lang="en-US" dirty="0"/>
              <a:t>, vol. 23, pp. 439–449, doi:10.1007/s10460-006-9016-2.</a:t>
            </a:r>
          </a:p>
          <a:p>
            <a:pPr marL="342900" lvl="0" indent="-342900" algn="just" fontAlgn="base">
              <a:buFont typeface="+mj-lt"/>
              <a:buAutoNum type="arabicPeriod" startAt="28"/>
            </a:pPr>
            <a:r>
              <a:rPr lang="en-US" dirty="0" err="1"/>
              <a:t>Seufert</a:t>
            </a:r>
            <a:r>
              <a:rPr lang="en-US" dirty="0"/>
              <a:t> V., </a:t>
            </a:r>
            <a:r>
              <a:rPr lang="en-US" dirty="0" err="1"/>
              <a:t>Ramankutty</a:t>
            </a:r>
            <a:r>
              <a:rPr lang="en-US" dirty="0"/>
              <a:t> N., Foley J.A. (2012), Comparing the yields of organic and conventional agriculture, </a:t>
            </a:r>
            <a:r>
              <a:rPr lang="en-US" i="1" dirty="0"/>
              <a:t>Nature</a:t>
            </a:r>
            <a:r>
              <a:rPr lang="en-US" dirty="0"/>
              <a:t>, vol. 485, pp. 2-29, 10 Maggio 2012, doi:10.1038/nature11069.</a:t>
            </a:r>
          </a:p>
          <a:p>
            <a:pPr marL="342900" lvl="0" indent="-342900" algn="just" fontAlgn="base">
              <a:buFont typeface="+mj-lt"/>
              <a:buAutoNum type="arabicPeriod" startAt="28"/>
            </a:pPr>
            <a:r>
              <a:rPr lang="en-US" dirty="0" err="1"/>
              <a:t>Średnicka-Tober</a:t>
            </a:r>
            <a:r>
              <a:rPr lang="en-US" dirty="0"/>
              <a:t> D., </a:t>
            </a:r>
            <a:r>
              <a:rPr lang="en-US" dirty="0" err="1"/>
              <a:t>Barański</a:t>
            </a:r>
            <a:r>
              <a:rPr lang="en-US" dirty="0"/>
              <a:t> M., Seal C.J., Sanderson R., Benbrook C., </a:t>
            </a:r>
            <a:r>
              <a:rPr lang="en-US" dirty="0" err="1"/>
              <a:t>Steinshamn</a:t>
            </a:r>
            <a:r>
              <a:rPr lang="en-US" dirty="0"/>
              <a:t> H., </a:t>
            </a:r>
            <a:r>
              <a:rPr lang="en-US" dirty="0" err="1"/>
              <a:t>Gromadzka-Ostrowska</a:t>
            </a:r>
            <a:r>
              <a:rPr lang="en-US" dirty="0"/>
              <a:t> J., </a:t>
            </a:r>
            <a:r>
              <a:rPr lang="en-US" dirty="0" err="1"/>
              <a:t>Rembiałkowska</a:t>
            </a:r>
            <a:r>
              <a:rPr lang="en-US" dirty="0"/>
              <a:t> E., </a:t>
            </a:r>
            <a:r>
              <a:rPr lang="en-US" dirty="0" err="1"/>
              <a:t>Skwarło</a:t>
            </a:r>
            <a:r>
              <a:rPr lang="en-US" dirty="0"/>
              <a:t>-Soń ta K., Eyre M., </a:t>
            </a:r>
            <a:r>
              <a:rPr lang="en-US" dirty="0" err="1"/>
              <a:t>Cozzi</a:t>
            </a:r>
            <a:r>
              <a:rPr lang="en-US" dirty="0"/>
              <a:t> G., Larsen M.K., Jordon T., </a:t>
            </a:r>
            <a:r>
              <a:rPr lang="en-US" dirty="0" err="1"/>
              <a:t>Niggli</a:t>
            </a:r>
            <a:r>
              <a:rPr lang="en-US" dirty="0"/>
              <a:t> U., </a:t>
            </a:r>
            <a:r>
              <a:rPr lang="en-US" dirty="0" err="1"/>
              <a:t>Sakowski</a:t>
            </a:r>
            <a:r>
              <a:rPr lang="en-US" dirty="0"/>
              <a:t> T., Calder P.C.13, </a:t>
            </a:r>
            <a:r>
              <a:rPr lang="en-US" dirty="0" err="1"/>
              <a:t>Burdge</a:t>
            </a:r>
            <a:r>
              <a:rPr lang="en-US" dirty="0"/>
              <a:t> G.C., </a:t>
            </a:r>
            <a:r>
              <a:rPr lang="en-US" dirty="0" err="1"/>
              <a:t>Sotiraki</a:t>
            </a:r>
            <a:r>
              <a:rPr lang="en-US" dirty="0"/>
              <a:t> S., </a:t>
            </a:r>
            <a:r>
              <a:rPr lang="en-US" dirty="0" err="1"/>
              <a:t>Stefanakis</a:t>
            </a:r>
            <a:r>
              <a:rPr lang="en-US" dirty="0"/>
              <a:t> A., </a:t>
            </a:r>
            <a:r>
              <a:rPr lang="en-US" dirty="0" err="1"/>
              <a:t>Stergiadis</a:t>
            </a:r>
            <a:r>
              <a:rPr lang="en-US" dirty="0"/>
              <a:t> S., </a:t>
            </a:r>
            <a:r>
              <a:rPr lang="en-US" dirty="0" err="1"/>
              <a:t>Yolcu</a:t>
            </a:r>
            <a:r>
              <a:rPr lang="en-US" dirty="0"/>
              <a:t> H., </a:t>
            </a:r>
            <a:r>
              <a:rPr lang="en-US" dirty="0" err="1"/>
              <a:t>Chatzidimitriou</a:t>
            </a:r>
            <a:r>
              <a:rPr lang="en-US" dirty="0"/>
              <a:t> E., Butler G., Stewart G., </a:t>
            </a:r>
            <a:r>
              <a:rPr lang="en-US" dirty="0" err="1"/>
              <a:t>Leifert</a:t>
            </a:r>
            <a:r>
              <a:rPr lang="en-US" dirty="0"/>
              <a:t> C. (2016), Higher PUFA and n-3 PUFA, conjugated linoleic acid, α-tocopherol and iron, but lower iodine and selenium concentrations in organic milk: a systematic literature review and meta- and redundancy analyses, </a:t>
            </a:r>
            <a:r>
              <a:rPr lang="en-US" i="1" dirty="0"/>
              <a:t>British Journal of Nutrition</a:t>
            </a:r>
            <a:r>
              <a:rPr lang="en-US" dirty="0"/>
              <a:t>, vol. 115, pp. 1043–1060, doi:10.1017/S0007114516000349</a:t>
            </a:r>
            <a:r>
              <a:rPr lang="en-US" dirty="0" smtClean="0"/>
              <a:t>.</a:t>
            </a:r>
            <a:endParaRPr lang="en-US" dirty="0"/>
          </a:p>
        </p:txBody>
      </p:sp>
      <p:sp>
        <p:nvSpPr>
          <p:cNvPr id="5" name="CasellaDiTesto 4"/>
          <p:cNvSpPr txBox="1"/>
          <p:nvPr/>
        </p:nvSpPr>
        <p:spPr>
          <a:xfrm>
            <a:off x="1619672" y="260648"/>
            <a:ext cx="5544616" cy="523220"/>
          </a:xfrm>
          <a:prstGeom prst="rect">
            <a:avLst/>
          </a:prstGeom>
          <a:noFill/>
        </p:spPr>
        <p:txBody>
          <a:bodyPr wrap="square" rtlCol="0">
            <a:spAutoFit/>
          </a:bodyPr>
          <a:lstStyle/>
          <a:p>
            <a:pPr algn="ctr"/>
            <a:r>
              <a:rPr lang="it-IT" sz="2800" b="1" dirty="0" smtClean="0">
                <a:solidFill>
                  <a:srgbClr val="95B107"/>
                </a:solidFill>
              </a:rPr>
              <a:t>Riferimenti bibliografici</a:t>
            </a:r>
            <a:endParaRPr lang="it-IT" sz="2800" b="1" dirty="0">
              <a:solidFill>
                <a:srgbClr val="95B107"/>
              </a:solidFill>
            </a:endParaRPr>
          </a:p>
        </p:txBody>
      </p:sp>
    </p:spTree>
    <p:extLst>
      <p:ext uri="{BB962C8B-B14F-4D97-AF65-F5344CB8AC3E}">
        <p14:creationId xmlns:p14="http://schemas.microsoft.com/office/powerpoint/2010/main" val="612908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07504" y="1196752"/>
            <a:ext cx="8928992" cy="4524315"/>
          </a:xfrm>
          <a:prstGeom prst="rect">
            <a:avLst/>
          </a:prstGeom>
          <a:noFill/>
        </p:spPr>
        <p:txBody>
          <a:bodyPr wrap="square" rtlCol="0">
            <a:spAutoFit/>
          </a:bodyPr>
          <a:lstStyle/>
          <a:p>
            <a:pPr marL="342900" indent="-342900" algn="just" fontAlgn="base">
              <a:buFont typeface="+mj-lt"/>
              <a:buAutoNum type="arabicPeriod" startAt="31"/>
            </a:pPr>
            <a:r>
              <a:rPr lang="en-US" dirty="0" err="1"/>
              <a:t>Średnicka-Tober</a:t>
            </a:r>
            <a:r>
              <a:rPr lang="en-US" dirty="0"/>
              <a:t> D., </a:t>
            </a:r>
            <a:r>
              <a:rPr lang="en-US" dirty="0" err="1"/>
              <a:t>Barański</a:t>
            </a:r>
            <a:r>
              <a:rPr lang="en-US" dirty="0"/>
              <a:t> M., Seal C.J., Sanderson R., Benbrook C., </a:t>
            </a:r>
            <a:r>
              <a:rPr lang="en-US" dirty="0" err="1"/>
              <a:t>Steinshamn</a:t>
            </a:r>
            <a:r>
              <a:rPr lang="en-US" dirty="0"/>
              <a:t> H., </a:t>
            </a:r>
            <a:r>
              <a:rPr lang="en-US" dirty="0" err="1"/>
              <a:t>Gromadzka-Ostrowska</a:t>
            </a:r>
            <a:r>
              <a:rPr lang="en-US" dirty="0"/>
              <a:t> J., </a:t>
            </a:r>
            <a:r>
              <a:rPr lang="en-US" dirty="0" err="1"/>
              <a:t>Rembiałkowska</a:t>
            </a:r>
            <a:r>
              <a:rPr lang="en-US" dirty="0"/>
              <a:t> E., </a:t>
            </a:r>
            <a:r>
              <a:rPr lang="en-US" dirty="0" err="1"/>
              <a:t>Skwarło</a:t>
            </a:r>
            <a:r>
              <a:rPr lang="en-US" dirty="0"/>
              <a:t>-Soń ta K., Eyre M., </a:t>
            </a:r>
            <a:r>
              <a:rPr lang="en-US" dirty="0" err="1"/>
              <a:t>Cozzi</a:t>
            </a:r>
            <a:r>
              <a:rPr lang="en-US" dirty="0"/>
              <a:t> G., Larsen M.K., Jordon T., </a:t>
            </a:r>
            <a:r>
              <a:rPr lang="en-US" dirty="0" err="1"/>
              <a:t>Niggli</a:t>
            </a:r>
            <a:r>
              <a:rPr lang="en-US" dirty="0"/>
              <a:t> U., </a:t>
            </a:r>
            <a:r>
              <a:rPr lang="en-US" dirty="0" err="1"/>
              <a:t>Sakowski</a:t>
            </a:r>
            <a:r>
              <a:rPr lang="en-US" dirty="0"/>
              <a:t> T., Calder P.C.13, </a:t>
            </a:r>
            <a:r>
              <a:rPr lang="en-US" dirty="0" err="1"/>
              <a:t>Burdge</a:t>
            </a:r>
            <a:r>
              <a:rPr lang="en-US" dirty="0"/>
              <a:t> G.C., </a:t>
            </a:r>
            <a:r>
              <a:rPr lang="en-US" dirty="0" err="1"/>
              <a:t>Sotiraki</a:t>
            </a:r>
            <a:r>
              <a:rPr lang="en-US" dirty="0"/>
              <a:t> S., </a:t>
            </a:r>
            <a:r>
              <a:rPr lang="en-US" dirty="0" err="1"/>
              <a:t>Stefanakis</a:t>
            </a:r>
            <a:r>
              <a:rPr lang="en-US" dirty="0"/>
              <a:t> A., </a:t>
            </a:r>
            <a:r>
              <a:rPr lang="en-US" dirty="0" err="1"/>
              <a:t>Yolcu</a:t>
            </a:r>
            <a:r>
              <a:rPr lang="en-US" dirty="0"/>
              <a:t> H., </a:t>
            </a:r>
            <a:r>
              <a:rPr lang="en-US" dirty="0" err="1"/>
              <a:t>Stergiadis</a:t>
            </a:r>
            <a:r>
              <a:rPr lang="en-US" dirty="0"/>
              <a:t> S., </a:t>
            </a:r>
            <a:r>
              <a:rPr lang="en-US" dirty="0" err="1"/>
              <a:t>Chatzidimitriou</a:t>
            </a:r>
            <a:r>
              <a:rPr lang="en-US" dirty="0"/>
              <a:t> E., Butler G., Stewart G., </a:t>
            </a:r>
            <a:r>
              <a:rPr lang="en-US" dirty="0" err="1"/>
              <a:t>Leifert</a:t>
            </a:r>
            <a:r>
              <a:rPr lang="en-US" dirty="0"/>
              <a:t> C. (2016), Composition differences between organic and conventional meat: a systematic literature review and meta-analysis, </a:t>
            </a:r>
            <a:r>
              <a:rPr lang="en-US" i="1" dirty="0"/>
              <a:t>British Journal of Nutrition</a:t>
            </a:r>
            <a:r>
              <a:rPr lang="en-US" dirty="0"/>
              <a:t>, vol. 115, pp. 994–1011, doi:10.1017/S0007114515005073.</a:t>
            </a:r>
            <a:endParaRPr lang="it-IT" dirty="0"/>
          </a:p>
          <a:p>
            <a:pPr marL="342900" lvl="0" indent="-342900" algn="just" fontAlgn="base">
              <a:buFont typeface="+mj-lt"/>
              <a:buAutoNum type="arabicPeriod" startAt="31"/>
            </a:pPr>
            <a:r>
              <a:rPr lang="en-US" dirty="0" err="1" smtClean="0"/>
              <a:t>Testa</a:t>
            </a:r>
            <a:r>
              <a:rPr lang="en-US" dirty="0" smtClean="0"/>
              <a:t> </a:t>
            </a:r>
            <a:r>
              <a:rPr lang="en-US" dirty="0"/>
              <a:t>R., </a:t>
            </a:r>
            <a:r>
              <a:rPr lang="en-US" dirty="0" err="1"/>
              <a:t>Foderà</a:t>
            </a:r>
            <a:r>
              <a:rPr lang="en-US" dirty="0"/>
              <a:t> M., Di Trapani A.M., </a:t>
            </a:r>
            <a:r>
              <a:rPr lang="en-US" dirty="0" err="1"/>
              <a:t>Tudisca</a:t>
            </a:r>
            <a:r>
              <a:rPr lang="en-US" dirty="0"/>
              <a:t> S., </a:t>
            </a:r>
            <a:r>
              <a:rPr lang="en-US" dirty="0" err="1"/>
              <a:t>Sgroi</a:t>
            </a:r>
            <a:r>
              <a:rPr lang="en-US" dirty="0"/>
              <a:t> F. (2015), Choice between alternative investments in agriculture: The role of organic farming to avoid the abandonment of rural areas, </a:t>
            </a:r>
            <a:r>
              <a:rPr lang="en-US" i="1" dirty="0"/>
              <a:t>Ecological Engineering</a:t>
            </a:r>
            <a:r>
              <a:rPr lang="en-US" dirty="0"/>
              <a:t>, vol. 83, pp. 227–232, http://dx.doi.org/10.1016/j.ecoleng.2015.06.021.</a:t>
            </a:r>
          </a:p>
          <a:p>
            <a:pPr marL="342900" lvl="0" indent="-342900" algn="just" fontAlgn="base">
              <a:buFont typeface="+mj-lt"/>
              <a:buAutoNum type="arabicPeriod" startAt="31"/>
            </a:pPr>
            <a:r>
              <a:rPr lang="en-US" dirty="0"/>
              <a:t>Ton P. (2013), </a:t>
            </a:r>
            <a:r>
              <a:rPr lang="en-US" i="1" dirty="0"/>
              <a:t>Productivity and Profitability of Organic Farming Systems in East Africa</a:t>
            </a:r>
            <a:r>
              <a:rPr lang="en-US" dirty="0"/>
              <a:t>, IFOAM, http://www.ifoam.bio/sites/default/files/page/files/osea_ii_oa_prod_prof_report_final.pdf.</a:t>
            </a:r>
            <a:endParaRPr lang="it-IT" dirty="0"/>
          </a:p>
          <a:p>
            <a:pPr marL="342900" indent="-342900" algn="just">
              <a:buFont typeface="+mj-lt"/>
              <a:buAutoNum type="arabicPeriod" startAt="31"/>
            </a:pPr>
            <a:endParaRPr lang="it-IT" dirty="0"/>
          </a:p>
        </p:txBody>
      </p:sp>
      <p:sp>
        <p:nvSpPr>
          <p:cNvPr id="5" name="CasellaDiTesto 4"/>
          <p:cNvSpPr txBox="1"/>
          <p:nvPr/>
        </p:nvSpPr>
        <p:spPr>
          <a:xfrm>
            <a:off x="1619672" y="260648"/>
            <a:ext cx="5544616" cy="523220"/>
          </a:xfrm>
          <a:prstGeom prst="rect">
            <a:avLst/>
          </a:prstGeom>
          <a:noFill/>
        </p:spPr>
        <p:txBody>
          <a:bodyPr wrap="square" rtlCol="0">
            <a:spAutoFit/>
          </a:bodyPr>
          <a:lstStyle/>
          <a:p>
            <a:pPr algn="ctr"/>
            <a:r>
              <a:rPr lang="it-IT" sz="2800" b="1" dirty="0" smtClean="0">
                <a:solidFill>
                  <a:srgbClr val="95B107"/>
                </a:solidFill>
              </a:rPr>
              <a:t>Riferimenti bibliografici</a:t>
            </a:r>
            <a:endParaRPr lang="it-IT" sz="2800" b="1" dirty="0">
              <a:solidFill>
                <a:srgbClr val="95B107"/>
              </a:solidFill>
            </a:endParaRPr>
          </a:p>
        </p:txBody>
      </p:sp>
    </p:spTree>
    <p:extLst>
      <p:ext uri="{BB962C8B-B14F-4D97-AF65-F5344CB8AC3E}">
        <p14:creationId xmlns:p14="http://schemas.microsoft.com/office/powerpoint/2010/main" val="3320064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908720"/>
            <a:ext cx="9144000" cy="4680520"/>
          </a:xfrm>
        </p:spPr>
        <p:txBody>
          <a:bodyPr>
            <a:noAutofit/>
          </a:bodyPr>
          <a:lstStyle/>
          <a:p>
            <a:pPr marL="0" indent="0">
              <a:buSzPct val="150000"/>
              <a:buNone/>
            </a:pPr>
            <a:r>
              <a:rPr lang="it-IT" sz="2200" b="1" dirty="0" smtClean="0"/>
              <a:t>Gli effetti ambientali</a:t>
            </a:r>
          </a:p>
          <a:p>
            <a:pPr marL="0" indent="0">
              <a:buClr>
                <a:srgbClr val="95B107"/>
              </a:buClr>
              <a:buSzPct val="150000"/>
              <a:buNone/>
            </a:pPr>
            <a:r>
              <a:rPr lang="it-IT" sz="2200" b="1" i="1" dirty="0" smtClean="0"/>
              <a:t>Suolo</a:t>
            </a:r>
            <a:r>
              <a:rPr lang="it-IT" sz="2200" dirty="0" smtClean="0"/>
              <a:t>: </a:t>
            </a:r>
          </a:p>
          <a:p>
            <a:pPr>
              <a:buClr>
                <a:srgbClr val="95B107"/>
              </a:buClr>
              <a:buSzPct val="150000"/>
            </a:pPr>
            <a:r>
              <a:rPr lang="it-IT" sz="2200" dirty="0" smtClean="0"/>
              <a:t>&gt; sostanza </a:t>
            </a:r>
            <a:r>
              <a:rPr lang="it-IT" sz="2200" dirty="0"/>
              <a:t>organica </a:t>
            </a:r>
            <a:r>
              <a:rPr lang="it-IT" sz="2200" dirty="0" smtClean="0"/>
              <a:t>[16,18,25] </a:t>
            </a:r>
          </a:p>
          <a:p>
            <a:pPr>
              <a:buClr>
                <a:srgbClr val="95B107"/>
              </a:buClr>
              <a:buSzPct val="150000"/>
            </a:pPr>
            <a:r>
              <a:rPr lang="it-IT" sz="2200" dirty="0" smtClean="0"/>
              <a:t>&gt; capacità di immagazzinamento e uso </a:t>
            </a:r>
            <a:r>
              <a:rPr lang="it-IT" sz="2200" dirty="0"/>
              <a:t>efficiente dell’acqua </a:t>
            </a:r>
            <a:r>
              <a:rPr lang="it-IT" sz="2200" dirty="0" smtClean="0"/>
              <a:t>[25]</a:t>
            </a:r>
          </a:p>
          <a:p>
            <a:pPr>
              <a:buClr>
                <a:srgbClr val="95B107"/>
              </a:buClr>
              <a:buSzPct val="150000"/>
            </a:pPr>
            <a:r>
              <a:rPr lang="it-IT" sz="2200" dirty="0" smtClean="0"/>
              <a:t>&gt; capacità di ricostituzione falde acquifere sotterranee e &lt; </a:t>
            </a:r>
            <a:r>
              <a:rPr lang="it-IT" sz="2200" dirty="0"/>
              <a:t>dilavamento  terreni/erosione </a:t>
            </a:r>
            <a:r>
              <a:rPr lang="it-IT" sz="2200" dirty="0" smtClean="0"/>
              <a:t>[25]</a:t>
            </a:r>
          </a:p>
          <a:p>
            <a:pPr>
              <a:buClr>
                <a:srgbClr val="95B107"/>
              </a:buClr>
              <a:buSzPct val="150000"/>
            </a:pPr>
            <a:r>
              <a:rPr lang="it-IT" sz="2200" dirty="0" smtClean="0"/>
              <a:t>&gt; capacità di conservare più a lungo i nutrienti nel terreno (N, P, K</a:t>
            </a:r>
            <a:r>
              <a:rPr lang="it-IT" sz="2200" dirty="0"/>
              <a:t>) </a:t>
            </a:r>
            <a:r>
              <a:rPr lang="it-IT" sz="2200" dirty="0" smtClean="0"/>
              <a:t>[25]</a:t>
            </a:r>
          </a:p>
          <a:p>
            <a:pPr marL="0" indent="0">
              <a:buClr>
                <a:srgbClr val="95B107"/>
              </a:buClr>
              <a:buSzPct val="150000"/>
              <a:buNone/>
            </a:pPr>
            <a:r>
              <a:rPr lang="it-IT" sz="2200" b="1" i="1" dirty="0"/>
              <a:t>Aria</a:t>
            </a:r>
          </a:p>
          <a:p>
            <a:pPr>
              <a:buClr>
                <a:srgbClr val="95B107"/>
              </a:buClr>
              <a:buSzPct val="150000"/>
            </a:pPr>
            <a:r>
              <a:rPr lang="it-IT" sz="2200" dirty="0"/>
              <a:t>&gt; capacità di sequestro del carbonio </a:t>
            </a:r>
            <a:r>
              <a:rPr lang="it-IT" sz="2200" dirty="0" smtClean="0"/>
              <a:t>[8,18,19,25]</a:t>
            </a:r>
            <a:endParaRPr lang="it-IT" sz="2200" dirty="0"/>
          </a:p>
          <a:p>
            <a:pPr>
              <a:buClr>
                <a:srgbClr val="95B107"/>
              </a:buClr>
              <a:buSzPct val="150000"/>
            </a:pPr>
            <a:r>
              <a:rPr lang="it-IT" sz="2200" dirty="0" smtClean="0"/>
              <a:t>Sistemi </a:t>
            </a:r>
            <a:r>
              <a:rPr lang="it-IT" sz="2200" dirty="0"/>
              <a:t>convenzionali &gt; emissioni GHG (</a:t>
            </a:r>
            <a:r>
              <a:rPr lang="it-IT" sz="2200" dirty="0">
                <a:latin typeface="Symbol" panose="05050102010706020507" pitchFamily="18" charset="2"/>
              </a:rPr>
              <a:t>» </a:t>
            </a:r>
            <a:r>
              <a:rPr lang="it-IT" sz="2200" dirty="0"/>
              <a:t>+40</a:t>
            </a:r>
            <a:r>
              <a:rPr lang="it-IT" sz="2200" dirty="0" smtClean="0"/>
              <a:t>%) [8,22,25]</a:t>
            </a:r>
          </a:p>
          <a:p>
            <a:pPr marL="0" indent="0">
              <a:buClr>
                <a:srgbClr val="95B107"/>
              </a:buClr>
              <a:buSzPct val="150000"/>
              <a:buNone/>
            </a:pPr>
            <a:r>
              <a:rPr lang="it-IT" sz="2200" b="1" i="1" dirty="0" smtClean="0"/>
              <a:t>Energia</a:t>
            </a:r>
          </a:p>
          <a:p>
            <a:pPr>
              <a:buClr>
                <a:srgbClr val="95B107"/>
              </a:buClr>
              <a:buSzPct val="150000"/>
            </a:pPr>
            <a:r>
              <a:rPr lang="it-IT" sz="2200" dirty="0"/>
              <a:t>&lt; </a:t>
            </a:r>
            <a:r>
              <a:rPr lang="it-IT" sz="2200" dirty="0" smtClean="0"/>
              <a:t>utilizzo energia (-45%) [15,22,25]</a:t>
            </a:r>
          </a:p>
          <a:p>
            <a:pPr marL="0" indent="0">
              <a:buClr>
                <a:srgbClr val="95B107"/>
              </a:buClr>
              <a:buSzPct val="150000"/>
              <a:buNone/>
            </a:pPr>
            <a:r>
              <a:rPr lang="it-IT" sz="2200" b="1" i="1" dirty="0" smtClean="0"/>
              <a:t>Biodiversità</a:t>
            </a:r>
          </a:p>
          <a:p>
            <a:pPr>
              <a:buClr>
                <a:srgbClr val="95B107"/>
              </a:buClr>
              <a:buSzPct val="150000"/>
            </a:pPr>
            <a:r>
              <a:rPr lang="it-IT" sz="2200" dirty="0" smtClean="0"/>
              <a:t>&gt; biodiversità [23]</a:t>
            </a:r>
            <a:endParaRPr lang="it-IT" sz="2200" dirty="0"/>
          </a:p>
        </p:txBody>
      </p:sp>
      <p:sp>
        <p:nvSpPr>
          <p:cNvPr id="4" name="CasellaDiTesto 3"/>
          <p:cNvSpPr txBox="1"/>
          <p:nvPr/>
        </p:nvSpPr>
        <p:spPr>
          <a:xfrm>
            <a:off x="1479848" y="116632"/>
            <a:ext cx="5832648" cy="830997"/>
          </a:xfrm>
          <a:prstGeom prst="rect">
            <a:avLst/>
          </a:prstGeom>
          <a:noFill/>
        </p:spPr>
        <p:txBody>
          <a:bodyPr wrap="square" rtlCol="0">
            <a:spAutoFit/>
          </a:bodyPr>
          <a:lstStyle/>
          <a:p>
            <a:pPr algn="ctr"/>
            <a:r>
              <a:rPr lang="it-IT" sz="2400" b="1" dirty="0" smtClean="0">
                <a:solidFill>
                  <a:srgbClr val="95B107"/>
                </a:solidFill>
              </a:rPr>
              <a:t>Alcuni recenti studi dicono che l’AB…</a:t>
            </a:r>
          </a:p>
          <a:p>
            <a:pPr algn="ctr"/>
            <a:r>
              <a:rPr lang="it-IT" sz="2400" b="1" dirty="0" smtClean="0">
                <a:solidFill>
                  <a:srgbClr val="95B107"/>
                </a:solidFill>
              </a:rPr>
              <a:t>(La sostenibilità ambientale)</a:t>
            </a:r>
            <a:endParaRPr lang="it-IT" sz="2400" b="1" dirty="0">
              <a:solidFill>
                <a:srgbClr val="95B107"/>
              </a:solidFill>
            </a:endParaRPr>
          </a:p>
        </p:txBody>
      </p:sp>
    </p:spTree>
    <p:extLst>
      <p:ext uri="{BB962C8B-B14F-4D97-AF65-F5344CB8AC3E}">
        <p14:creationId xmlns:p14="http://schemas.microsoft.com/office/powerpoint/2010/main" val="8002868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547664" y="44624"/>
            <a:ext cx="5688632" cy="892552"/>
          </a:xfrm>
          <a:prstGeom prst="rect">
            <a:avLst/>
          </a:prstGeom>
          <a:noFill/>
        </p:spPr>
        <p:txBody>
          <a:bodyPr wrap="square" rtlCol="0">
            <a:spAutoFit/>
          </a:bodyPr>
          <a:lstStyle/>
          <a:p>
            <a:pPr algn="ctr"/>
            <a:r>
              <a:rPr lang="it-IT" sz="2600" b="1" dirty="0" smtClean="0">
                <a:solidFill>
                  <a:srgbClr val="95B107"/>
                </a:solidFill>
              </a:rPr>
              <a:t>Alcuni recenti studi dicono che…</a:t>
            </a:r>
          </a:p>
          <a:p>
            <a:pPr algn="ctr"/>
            <a:r>
              <a:rPr lang="it-IT" sz="2600" b="1" dirty="0" smtClean="0">
                <a:solidFill>
                  <a:srgbClr val="95B107"/>
                </a:solidFill>
              </a:rPr>
              <a:t>(La sostenibilità economica)</a:t>
            </a:r>
            <a:endParaRPr lang="it-IT" sz="2600" b="1" dirty="0">
              <a:solidFill>
                <a:srgbClr val="95B107"/>
              </a:solidFill>
            </a:endParaRPr>
          </a:p>
        </p:txBody>
      </p:sp>
      <p:sp>
        <p:nvSpPr>
          <p:cNvPr id="5" name="CasellaDiTesto 4"/>
          <p:cNvSpPr txBox="1"/>
          <p:nvPr/>
        </p:nvSpPr>
        <p:spPr>
          <a:xfrm>
            <a:off x="0" y="1361668"/>
            <a:ext cx="9144000" cy="4739759"/>
          </a:xfrm>
          <a:prstGeom prst="rect">
            <a:avLst/>
          </a:prstGeom>
          <a:noFill/>
        </p:spPr>
        <p:txBody>
          <a:bodyPr wrap="square" rtlCol="0">
            <a:spAutoFit/>
          </a:bodyPr>
          <a:lstStyle/>
          <a:p>
            <a:pPr algn="just">
              <a:spcBef>
                <a:spcPts val="900"/>
              </a:spcBef>
            </a:pPr>
            <a:r>
              <a:rPr lang="it-IT" sz="2200" b="1" dirty="0" smtClean="0"/>
              <a:t>Redditività dell’agricoltura biologica: le rese</a:t>
            </a:r>
          </a:p>
          <a:p>
            <a:pPr marL="342900" indent="-342900" algn="just">
              <a:spcBef>
                <a:spcPts val="1800"/>
              </a:spcBef>
              <a:buClr>
                <a:srgbClr val="95B107"/>
              </a:buClr>
              <a:buSzPct val="150000"/>
              <a:buFont typeface="Arial" panose="020B0604020202020204" pitchFamily="34" charset="0"/>
              <a:buChar char="•"/>
            </a:pPr>
            <a:r>
              <a:rPr lang="it-IT" sz="2200" dirty="0" smtClean="0"/>
              <a:t>Dopo il periodo di conversione, produzioni a ettaro inferiori (8-25%) [1,2,7,21,24] o, nel lungo periodo, in linea con quelle ottenute con il convenzionale [25].</a:t>
            </a:r>
          </a:p>
          <a:p>
            <a:pPr marL="342900" indent="-342900" algn="just">
              <a:spcBef>
                <a:spcPts val="1800"/>
              </a:spcBef>
              <a:buClr>
                <a:srgbClr val="95B107"/>
              </a:buClr>
              <a:buSzPct val="150000"/>
              <a:buFont typeface="Arial" panose="020B0604020202020204" pitchFamily="34" charset="0"/>
              <a:buChar char="•"/>
            </a:pPr>
            <a:r>
              <a:rPr lang="it-IT" sz="2200" dirty="0" smtClean="0"/>
              <a:t>Aumento delle rese con miglioramento tecniche agronomiche/introduzione </a:t>
            </a:r>
            <a:r>
              <a:rPr lang="it-IT" sz="2200" dirty="0"/>
              <a:t>tecniche </a:t>
            </a:r>
            <a:r>
              <a:rPr lang="it-IT" sz="2200" dirty="0" err="1" smtClean="0"/>
              <a:t>agroecologiche</a:t>
            </a:r>
            <a:r>
              <a:rPr lang="it-IT" sz="2200" dirty="0"/>
              <a:t> </a:t>
            </a:r>
            <a:r>
              <a:rPr lang="it-IT" sz="2200" dirty="0" smtClean="0"/>
              <a:t>- </a:t>
            </a:r>
            <a:r>
              <a:rPr lang="it-IT" sz="2200" dirty="0"/>
              <a:t>specialmente nei PVS con riguardo a queste ultime </a:t>
            </a:r>
            <a:r>
              <a:rPr lang="it-IT" sz="2200" dirty="0" smtClean="0"/>
              <a:t>- utilizzazione </a:t>
            </a:r>
            <a:r>
              <a:rPr lang="it-IT" sz="2200" dirty="0"/>
              <a:t>varietà colturali selezionate per </a:t>
            </a:r>
            <a:r>
              <a:rPr lang="it-IT" sz="2200" dirty="0" smtClean="0"/>
              <a:t>l’AB [2,8,9,20,21,27,33].</a:t>
            </a:r>
          </a:p>
          <a:p>
            <a:pPr marL="342900" indent="-342900" algn="just">
              <a:spcBef>
                <a:spcPts val="1800"/>
              </a:spcBef>
              <a:buClr>
                <a:srgbClr val="95B107"/>
              </a:buClr>
              <a:buSzPct val="150000"/>
              <a:buFont typeface="Arial" panose="020B0604020202020204" pitchFamily="34" charset="0"/>
              <a:buChar char="•"/>
            </a:pPr>
            <a:r>
              <a:rPr lang="it-IT" sz="2200" dirty="0" smtClean="0"/>
              <a:t>Rese più elevate per colture arboree e legumi [7,24,29].</a:t>
            </a:r>
          </a:p>
          <a:p>
            <a:pPr marL="342900" indent="-342900" algn="just">
              <a:spcBef>
                <a:spcPts val="1800"/>
              </a:spcBef>
              <a:buClr>
                <a:srgbClr val="95B107"/>
              </a:buClr>
              <a:buSzPct val="150000"/>
              <a:buFont typeface="Arial" panose="020B0604020202020204" pitchFamily="34" charset="0"/>
              <a:buChar char="•"/>
            </a:pPr>
            <a:r>
              <a:rPr lang="it-IT" sz="2200" dirty="0" smtClean="0"/>
              <a:t>Rese più elevate in presenza di condizioni metereologiche avverse, siccità [2,21,24,25,29], eccessiva piovosità [29].</a:t>
            </a:r>
          </a:p>
        </p:txBody>
      </p:sp>
    </p:spTree>
    <p:extLst>
      <p:ext uri="{BB962C8B-B14F-4D97-AF65-F5344CB8AC3E}">
        <p14:creationId xmlns:p14="http://schemas.microsoft.com/office/powerpoint/2010/main" val="198363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512" y="980728"/>
            <a:ext cx="8784976" cy="5640006"/>
          </a:xfrm>
          <a:prstGeom prst="rect">
            <a:avLst/>
          </a:prstGeom>
          <a:noFill/>
        </p:spPr>
        <p:txBody>
          <a:bodyPr wrap="square" rtlCol="0">
            <a:spAutoFit/>
          </a:bodyPr>
          <a:lstStyle/>
          <a:p>
            <a:pPr algn="just">
              <a:spcBef>
                <a:spcPts val="900"/>
              </a:spcBef>
              <a:buClr>
                <a:srgbClr val="95B107"/>
              </a:buClr>
              <a:buSzPct val="150000"/>
            </a:pPr>
            <a:r>
              <a:rPr lang="it-IT" sz="2200" b="1" dirty="0" smtClean="0"/>
              <a:t>Redditività dell’agricoltura biologica: i costi (aspetto </a:t>
            </a:r>
            <a:r>
              <a:rPr lang="it-IT" sz="2200" b="1" dirty="0"/>
              <a:t>più </a:t>
            </a:r>
            <a:r>
              <a:rPr lang="it-IT" sz="2200" b="1" dirty="0" smtClean="0"/>
              <a:t>controverso)</a:t>
            </a:r>
            <a:endParaRPr lang="it-IT" sz="2200" b="1" dirty="0"/>
          </a:p>
          <a:p>
            <a:pPr marL="342900" indent="-342900" algn="just">
              <a:spcBef>
                <a:spcPts val="900"/>
              </a:spcBef>
              <a:buClr>
                <a:srgbClr val="95B107"/>
              </a:buClr>
              <a:buSzPct val="150000"/>
              <a:buFont typeface="Arial" panose="020B0604020202020204" pitchFamily="34" charset="0"/>
              <a:buChar char="•"/>
            </a:pPr>
            <a:r>
              <a:rPr lang="it-IT" sz="2200" dirty="0"/>
              <a:t>Tendenzialmente i costi variabili più bassi in misura diversa a seconda delle tipologie colturali </a:t>
            </a:r>
            <a:r>
              <a:rPr lang="it-IT" sz="2200" dirty="0" smtClean="0"/>
              <a:t>[21,22]</a:t>
            </a:r>
          </a:p>
          <a:p>
            <a:pPr marL="342900" indent="-342900" algn="just">
              <a:spcBef>
                <a:spcPts val="900"/>
              </a:spcBef>
              <a:buClr>
                <a:srgbClr val="95B107"/>
              </a:buClr>
              <a:buSzPct val="150000"/>
              <a:buFont typeface="Arial" panose="020B0604020202020204" pitchFamily="34" charset="0"/>
              <a:buChar char="•"/>
            </a:pPr>
            <a:r>
              <a:rPr lang="it-IT" sz="2200" dirty="0" smtClean="0"/>
              <a:t>Costi fissi </a:t>
            </a:r>
            <a:r>
              <a:rPr lang="it-IT" sz="2200" dirty="0"/>
              <a:t>più </a:t>
            </a:r>
            <a:r>
              <a:rPr lang="it-IT" sz="2200" dirty="0" smtClean="0"/>
              <a:t>elevati </a:t>
            </a:r>
            <a:r>
              <a:rPr lang="it-IT" sz="2200" b="1" dirty="0" smtClean="0"/>
              <a:t>ANCHE SE</a:t>
            </a:r>
            <a:r>
              <a:rPr lang="it-IT" sz="2200" dirty="0" smtClean="0"/>
              <a:t> % contenuta dei </a:t>
            </a:r>
            <a:r>
              <a:rPr lang="it-IT" sz="2200" dirty="0"/>
              <a:t>costi </a:t>
            </a:r>
            <a:r>
              <a:rPr lang="it-IT" sz="2200" dirty="0" smtClean="0"/>
              <a:t>totali [21]</a:t>
            </a:r>
          </a:p>
          <a:p>
            <a:pPr marL="342900" indent="-342900" algn="just">
              <a:spcBef>
                <a:spcPts val="900"/>
              </a:spcBef>
              <a:buClr>
                <a:srgbClr val="95B107"/>
              </a:buClr>
              <a:buSzPct val="150000"/>
              <a:buFont typeface="Arial" panose="020B0604020202020204" pitchFamily="34" charset="0"/>
              <a:buChar char="•"/>
            </a:pPr>
            <a:r>
              <a:rPr lang="it-IT" sz="2200" dirty="0"/>
              <a:t>A</a:t>
            </a:r>
            <a:r>
              <a:rPr lang="it-IT" sz="2200" dirty="0" smtClean="0"/>
              <a:t>pproccio </a:t>
            </a:r>
            <a:r>
              <a:rPr lang="it-IT" sz="2200" dirty="0" err="1" smtClean="0"/>
              <a:t>agroecologico</a:t>
            </a:r>
            <a:r>
              <a:rPr lang="it-IT" sz="2200" dirty="0" smtClean="0"/>
              <a:t>: &gt; costo in termini di aumento </a:t>
            </a:r>
            <a:r>
              <a:rPr lang="it-IT" sz="2200" dirty="0"/>
              <a:t>domanda </a:t>
            </a:r>
            <a:r>
              <a:rPr lang="it-IT" sz="2200" dirty="0" smtClean="0"/>
              <a:t>terra </a:t>
            </a:r>
            <a:r>
              <a:rPr lang="it-IT" sz="2200" dirty="0"/>
              <a:t>per </a:t>
            </a:r>
            <a:r>
              <a:rPr lang="it-IT" sz="2200" dirty="0" smtClean="0"/>
              <a:t>internalizzazione ciclo </a:t>
            </a:r>
            <a:r>
              <a:rPr lang="it-IT" sz="2200" dirty="0"/>
              <a:t>dei nutrienti e dell’energia e mantenimento della </a:t>
            </a:r>
            <a:r>
              <a:rPr lang="it-IT" sz="2200" dirty="0" smtClean="0"/>
              <a:t>biodiversità (es. aree ecologiche) [10] </a:t>
            </a:r>
          </a:p>
          <a:p>
            <a:pPr marL="342900" indent="-342900" algn="just">
              <a:spcBef>
                <a:spcPts val="900"/>
              </a:spcBef>
              <a:buClr>
                <a:srgbClr val="95B107"/>
              </a:buClr>
              <a:buSzPct val="150000"/>
              <a:buFont typeface="Arial" panose="020B0604020202020204" pitchFamily="34" charset="0"/>
              <a:buChar char="•"/>
            </a:pPr>
            <a:r>
              <a:rPr lang="it-IT" sz="2200" dirty="0" smtClean="0"/>
              <a:t>Dati </a:t>
            </a:r>
            <a:r>
              <a:rPr lang="it-IT" sz="2200" dirty="0"/>
              <a:t>RICA: reddito netto e sua incidenza % </a:t>
            </a:r>
            <a:r>
              <a:rPr lang="it-IT" sz="2200" dirty="0" smtClean="0"/>
              <a:t>sulla </a:t>
            </a:r>
            <a:r>
              <a:rPr lang="it-IT" sz="2200" dirty="0"/>
              <a:t>PLV aziende </a:t>
            </a:r>
            <a:r>
              <a:rPr lang="it-IT" sz="2200" dirty="0" err="1" smtClean="0"/>
              <a:t>bio</a:t>
            </a:r>
            <a:r>
              <a:rPr lang="it-IT" sz="2200" dirty="0" smtClean="0"/>
              <a:t> sempre </a:t>
            </a:r>
            <a:r>
              <a:rPr lang="it-IT" sz="2200" dirty="0"/>
              <a:t>più </a:t>
            </a:r>
            <a:r>
              <a:rPr lang="it-IT" sz="2200" dirty="0" smtClean="0"/>
              <a:t>elevati per costi correnti e pluriennali più contenuti [6]</a:t>
            </a:r>
          </a:p>
          <a:p>
            <a:pPr algn="just">
              <a:spcBef>
                <a:spcPts val="900"/>
              </a:spcBef>
              <a:buClr>
                <a:srgbClr val="95B107"/>
              </a:buClr>
              <a:buSzPct val="150000"/>
            </a:pPr>
            <a:r>
              <a:rPr lang="it-IT" sz="2200" b="1" dirty="0"/>
              <a:t>Redditività dell’agricoltura biologica: </a:t>
            </a:r>
            <a:r>
              <a:rPr lang="it-IT" sz="2200" b="1" dirty="0" smtClean="0"/>
              <a:t>Premium Price (PP)</a:t>
            </a:r>
          </a:p>
          <a:p>
            <a:pPr marL="342900" indent="-342900" algn="just">
              <a:spcBef>
                <a:spcPts val="900"/>
              </a:spcBef>
              <a:buClr>
                <a:srgbClr val="95B107"/>
              </a:buClr>
              <a:buSzPct val="150000"/>
              <a:buFont typeface="Arial" panose="020B0604020202020204" pitchFamily="34" charset="0"/>
              <a:buChar char="•"/>
            </a:pPr>
            <a:r>
              <a:rPr lang="it-IT" sz="2200" dirty="0" smtClean="0"/>
              <a:t>Assicura una &gt; redditività dell’AB anche in presenza di rese più basse [5,14,21,32,24] </a:t>
            </a:r>
            <a:r>
              <a:rPr lang="it-IT" sz="2200" b="1" dirty="0" smtClean="0"/>
              <a:t>MA</a:t>
            </a:r>
            <a:r>
              <a:rPr lang="it-IT" sz="2200" dirty="0" smtClean="0"/>
              <a:t> redditività più elevata anche in sua assenza [25]</a:t>
            </a:r>
          </a:p>
          <a:p>
            <a:pPr marL="342900" indent="-342900" algn="just">
              <a:spcBef>
                <a:spcPts val="900"/>
              </a:spcBef>
              <a:buClr>
                <a:srgbClr val="95B107"/>
              </a:buClr>
              <a:buSzPct val="150000"/>
              <a:buFont typeface="Arial" panose="020B0604020202020204" pitchFamily="34" charset="0"/>
              <a:buChar char="•"/>
            </a:pPr>
            <a:r>
              <a:rPr lang="it-IT" sz="2200" dirty="0" smtClean="0"/>
              <a:t>Redditività &gt; se venissero monetizzate le esternalità positive e negative </a:t>
            </a:r>
            <a:r>
              <a:rPr lang="it-IT" sz="2200" dirty="0"/>
              <a:t>	</a:t>
            </a:r>
            <a:r>
              <a:rPr lang="it-IT" sz="2200" dirty="0" smtClean="0"/>
              <a:t>   dell’AB [24] </a:t>
            </a:r>
            <a:r>
              <a:rPr lang="it-IT" sz="2200" b="1" dirty="0" smtClean="0"/>
              <a:t>MA</a:t>
            </a:r>
            <a:r>
              <a:rPr lang="it-IT" sz="2200" dirty="0" smtClean="0"/>
              <a:t>… più appropriato il sostegno rispetto al PP!!!</a:t>
            </a:r>
          </a:p>
        </p:txBody>
      </p:sp>
      <p:sp>
        <p:nvSpPr>
          <p:cNvPr id="6" name="CasellaDiTesto 5"/>
          <p:cNvSpPr txBox="1"/>
          <p:nvPr/>
        </p:nvSpPr>
        <p:spPr>
          <a:xfrm>
            <a:off x="1547664" y="44624"/>
            <a:ext cx="5688632" cy="892552"/>
          </a:xfrm>
          <a:prstGeom prst="rect">
            <a:avLst/>
          </a:prstGeom>
          <a:noFill/>
        </p:spPr>
        <p:txBody>
          <a:bodyPr wrap="square" rtlCol="0">
            <a:spAutoFit/>
          </a:bodyPr>
          <a:lstStyle/>
          <a:p>
            <a:pPr algn="ctr"/>
            <a:r>
              <a:rPr lang="it-IT" sz="2600" b="1" dirty="0" smtClean="0">
                <a:solidFill>
                  <a:srgbClr val="95B107"/>
                </a:solidFill>
              </a:rPr>
              <a:t>Alcuni recenti studi dicono che…</a:t>
            </a:r>
          </a:p>
          <a:p>
            <a:pPr algn="ctr"/>
            <a:r>
              <a:rPr lang="it-IT" sz="2600" b="1" dirty="0" smtClean="0">
                <a:solidFill>
                  <a:srgbClr val="95B107"/>
                </a:solidFill>
              </a:rPr>
              <a:t>(La sostenibilità economica)</a:t>
            </a:r>
            <a:endParaRPr lang="it-IT" sz="2600" b="1" dirty="0">
              <a:solidFill>
                <a:srgbClr val="95B107"/>
              </a:solidFill>
            </a:endParaRPr>
          </a:p>
        </p:txBody>
      </p:sp>
    </p:spTree>
    <p:extLst>
      <p:ext uri="{BB962C8B-B14F-4D97-AF65-F5344CB8AC3E}">
        <p14:creationId xmlns:p14="http://schemas.microsoft.com/office/powerpoint/2010/main" val="6386841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512" y="908720"/>
            <a:ext cx="8784976" cy="5940088"/>
          </a:xfrm>
          <a:prstGeom prst="rect">
            <a:avLst/>
          </a:prstGeom>
          <a:noFill/>
        </p:spPr>
        <p:txBody>
          <a:bodyPr wrap="square" rtlCol="0">
            <a:spAutoFit/>
          </a:bodyPr>
          <a:lstStyle/>
          <a:p>
            <a:pPr>
              <a:spcBef>
                <a:spcPts val="900"/>
              </a:spcBef>
            </a:pPr>
            <a:r>
              <a:rPr lang="it-IT" sz="2200" b="1" dirty="0" smtClean="0"/>
              <a:t>La sicurezza alimentare</a:t>
            </a:r>
          </a:p>
          <a:p>
            <a:pPr marL="357188" indent="-357188" algn="just">
              <a:spcBef>
                <a:spcPts val="600"/>
              </a:spcBef>
              <a:buClr>
                <a:srgbClr val="95B107"/>
              </a:buClr>
              <a:buSzPct val="150000"/>
              <a:buFont typeface="Arial" panose="020B0604020202020204" pitchFamily="34" charset="0"/>
              <a:buChar char="•"/>
            </a:pPr>
            <a:r>
              <a:rPr lang="it-IT" sz="2200" dirty="0" smtClean="0"/>
              <a:t>L’AB può sfamare il mondo da qui al 2050 </a:t>
            </a:r>
            <a:r>
              <a:rPr lang="it-IT" sz="2200" b="1" dirty="0" smtClean="0"/>
              <a:t>SOLO SE:</a:t>
            </a:r>
            <a:endParaRPr lang="it-IT" sz="2200" dirty="0" smtClean="0"/>
          </a:p>
          <a:p>
            <a:pPr marL="715963" indent="-358775" algn="just">
              <a:spcBef>
                <a:spcPts val="600"/>
              </a:spcBef>
              <a:buClr>
                <a:srgbClr val="95B107"/>
              </a:buClr>
              <a:buSzPct val="150000"/>
              <a:buFont typeface="Wingdings" panose="05000000000000000000" pitchFamily="2" charset="2"/>
              <a:buChar char="ü"/>
            </a:pPr>
            <a:r>
              <a:rPr lang="it-IT" sz="2200" dirty="0" smtClean="0"/>
              <a:t>Eliminazione mangimi concentrati a elevato contenuto proteico e utilizzo dei prati e dei pascoli e dei sotto-prodotti dei processi produttivi agricoli e di trasformazione per alimentazione animali;</a:t>
            </a:r>
          </a:p>
          <a:p>
            <a:pPr marL="715963" indent="-358775" algn="just">
              <a:spcBef>
                <a:spcPts val="600"/>
              </a:spcBef>
              <a:buClr>
                <a:srgbClr val="95B107"/>
              </a:buClr>
              <a:buSzPct val="150000"/>
              <a:buFont typeface="Wingdings" panose="05000000000000000000" pitchFamily="2" charset="2"/>
              <a:buChar char="ü"/>
            </a:pPr>
            <a:r>
              <a:rPr lang="it-IT" sz="2200" dirty="0" smtClean="0"/>
              <a:t>dieta sensibilmente meno ricca di prodotti di origine animale [9,26].</a:t>
            </a:r>
          </a:p>
          <a:p>
            <a:pPr marL="1588" algn="just">
              <a:spcBef>
                <a:spcPts val="600"/>
              </a:spcBef>
              <a:buClr>
                <a:srgbClr val="95B107"/>
              </a:buClr>
              <a:buSzPct val="150000"/>
            </a:pPr>
            <a:r>
              <a:rPr lang="it-IT" sz="2200" b="1" dirty="0" smtClean="0"/>
              <a:t>Lavoro</a:t>
            </a:r>
          </a:p>
          <a:p>
            <a:pPr marL="357188" indent="-357188" algn="just">
              <a:spcBef>
                <a:spcPts val="600"/>
              </a:spcBef>
              <a:buClr>
                <a:srgbClr val="95B107"/>
              </a:buClr>
              <a:buSzPct val="150000"/>
              <a:buFont typeface="Arial" panose="020B0604020202020204" pitchFamily="34" charset="0"/>
              <a:buChar char="•"/>
            </a:pPr>
            <a:r>
              <a:rPr lang="it-IT" sz="2200" dirty="0" smtClean="0"/>
              <a:t>Principi AB [10] </a:t>
            </a:r>
            <a:r>
              <a:rPr lang="it-IT" sz="2200" b="1" dirty="0" smtClean="0"/>
              <a:t>MA</a:t>
            </a:r>
            <a:r>
              <a:rPr lang="it-IT" sz="2200" dirty="0" smtClean="0"/>
              <a:t> &gt; rispetto diritti lavoratori </a:t>
            </a:r>
            <a:r>
              <a:rPr lang="it-IT" sz="2200" dirty="0"/>
              <a:t> </a:t>
            </a:r>
            <a:r>
              <a:rPr lang="it-IT" sz="2200" dirty="0" smtClean="0"/>
              <a:t>    non scontato [28] (pochi studi).</a:t>
            </a:r>
          </a:p>
          <a:p>
            <a:pPr marL="357188" indent="-357188" algn="just">
              <a:spcBef>
                <a:spcPts val="600"/>
              </a:spcBef>
              <a:buClr>
                <a:srgbClr val="95B107"/>
              </a:buClr>
              <a:buSzPct val="150000"/>
              <a:buFont typeface="Arial" panose="020B0604020202020204" pitchFamily="34" charset="0"/>
              <a:buChar char="•"/>
            </a:pPr>
            <a:r>
              <a:rPr lang="it-IT" sz="2200" dirty="0" smtClean="0"/>
              <a:t>AB più intensiva in termini di lavoro [4,16]</a:t>
            </a:r>
          </a:p>
          <a:p>
            <a:pPr algn="just">
              <a:spcBef>
                <a:spcPts val="600"/>
              </a:spcBef>
              <a:buClr>
                <a:srgbClr val="95B107"/>
              </a:buClr>
              <a:buSzPct val="150000"/>
            </a:pPr>
            <a:r>
              <a:rPr lang="it-IT" sz="2200" b="1" dirty="0" smtClean="0"/>
              <a:t>L’equità sociale</a:t>
            </a:r>
          </a:p>
          <a:p>
            <a:pPr marL="342900" indent="-342900" algn="just">
              <a:spcBef>
                <a:spcPts val="600"/>
              </a:spcBef>
              <a:buClr>
                <a:srgbClr val="95B107"/>
              </a:buClr>
              <a:buSzPct val="150000"/>
              <a:buFont typeface="Arial" panose="020B0604020202020204" pitchFamily="34" charset="0"/>
              <a:buChar char="•"/>
            </a:pPr>
            <a:r>
              <a:rPr lang="it-IT" sz="2200" dirty="0" smtClean="0"/>
              <a:t>Prodotti biologici meno accessibili per fasce di reddito più </a:t>
            </a:r>
            <a:r>
              <a:rPr lang="it-IT" sz="2200" dirty="0"/>
              <a:t>basse </a:t>
            </a:r>
            <a:r>
              <a:rPr lang="it-IT" sz="2200" dirty="0" smtClean="0"/>
              <a:t>[24,27].</a:t>
            </a:r>
          </a:p>
          <a:p>
            <a:pPr algn="just">
              <a:spcBef>
                <a:spcPts val="600"/>
              </a:spcBef>
              <a:buClr>
                <a:srgbClr val="95B107"/>
              </a:buClr>
              <a:buSzPct val="150000"/>
            </a:pPr>
            <a:r>
              <a:rPr lang="it-IT" sz="2200" b="1" dirty="0" smtClean="0"/>
              <a:t>La qualità nutrizionale</a:t>
            </a:r>
          </a:p>
          <a:p>
            <a:pPr marL="342900" indent="-342900" algn="just">
              <a:spcBef>
                <a:spcPts val="600"/>
              </a:spcBef>
              <a:buClr>
                <a:srgbClr val="95B107"/>
              </a:buClr>
              <a:buSzPct val="150000"/>
              <a:buFont typeface="Arial" panose="020B0604020202020204" pitchFamily="34" charset="0"/>
              <a:buChar char="•"/>
            </a:pPr>
            <a:r>
              <a:rPr lang="it-IT" sz="2200" dirty="0" smtClean="0"/>
              <a:t>Concentrazione sensibilmente &gt; antiossidanti in latte, carne e ortofrutta 		         [3,30,31] e acidi grassi omega-3 in latte e carne [30,31]</a:t>
            </a:r>
            <a:endParaRPr lang="it-IT" sz="2200" dirty="0"/>
          </a:p>
        </p:txBody>
      </p:sp>
      <p:sp>
        <p:nvSpPr>
          <p:cNvPr id="5" name="CasellaDiTesto 4"/>
          <p:cNvSpPr txBox="1"/>
          <p:nvPr/>
        </p:nvSpPr>
        <p:spPr>
          <a:xfrm>
            <a:off x="1547664" y="44624"/>
            <a:ext cx="5688632" cy="892552"/>
          </a:xfrm>
          <a:prstGeom prst="rect">
            <a:avLst/>
          </a:prstGeom>
          <a:noFill/>
        </p:spPr>
        <p:txBody>
          <a:bodyPr wrap="square" rtlCol="0">
            <a:spAutoFit/>
          </a:bodyPr>
          <a:lstStyle/>
          <a:p>
            <a:pPr algn="ctr"/>
            <a:r>
              <a:rPr lang="it-IT" sz="2600" b="1" dirty="0" smtClean="0">
                <a:solidFill>
                  <a:srgbClr val="95B107"/>
                </a:solidFill>
              </a:rPr>
              <a:t>Alcuni recenti studi dicono che…</a:t>
            </a:r>
          </a:p>
          <a:p>
            <a:pPr algn="ctr"/>
            <a:r>
              <a:rPr lang="it-IT" sz="2600" b="1" dirty="0" smtClean="0">
                <a:solidFill>
                  <a:srgbClr val="95B107"/>
                </a:solidFill>
              </a:rPr>
              <a:t>(La sostenibilità sociale)</a:t>
            </a:r>
            <a:endParaRPr lang="it-IT" sz="2600" b="1" dirty="0">
              <a:solidFill>
                <a:srgbClr val="95B107"/>
              </a:solidFill>
            </a:endParaRPr>
          </a:p>
        </p:txBody>
      </p:sp>
      <p:sp>
        <p:nvSpPr>
          <p:cNvPr id="2" name="Freccia a destra 1"/>
          <p:cNvSpPr/>
          <p:nvPr/>
        </p:nvSpPr>
        <p:spPr>
          <a:xfrm>
            <a:off x="6228184" y="3690528"/>
            <a:ext cx="504056" cy="360040"/>
          </a:xfrm>
          <a:prstGeom prst="rightArrow">
            <a:avLst/>
          </a:prstGeom>
          <a:solidFill>
            <a:srgbClr val="95B10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262609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1"/>
          <p:cNvSpPr txBox="1">
            <a:spLocks/>
          </p:cNvSpPr>
          <p:nvPr/>
        </p:nvSpPr>
        <p:spPr>
          <a:xfrm>
            <a:off x="203894" y="332656"/>
            <a:ext cx="8741543" cy="597666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1200"/>
              </a:spcBef>
              <a:buNone/>
            </a:pPr>
            <a:r>
              <a:rPr lang="it-IT" sz="2400" b="1" dirty="0">
                <a:solidFill>
                  <a:srgbClr val="95B107"/>
                </a:solidFill>
              </a:rPr>
              <a:t>…situazione </a:t>
            </a:r>
            <a:r>
              <a:rPr lang="it-IT" sz="2400" b="1" dirty="0" smtClean="0">
                <a:solidFill>
                  <a:srgbClr val="95B107"/>
                </a:solidFill>
              </a:rPr>
              <a:t>rischiosa in termini ambientali</a:t>
            </a:r>
          </a:p>
          <a:p>
            <a:pPr marL="0" indent="0" algn="ctr">
              <a:spcBef>
                <a:spcPts val="3000"/>
              </a:spcBef>
              <a:buNone/>
            </a:pPr>
            <a:r>
              <a:rPr lang="it-IT" sz="2400" b="1" dirty="0" smtClean="0"/>
              <a:t>Sostenibilità </a:t>
            </a:r>
            <a:r>
              <a:rPr lang="it-IT" sz="2400" b="1" dirty="0"/>
              <a:t>agricoltura biologica</a:t>
            </a:r>
          </a:p>
          <a:p>
            <a:pPr marL="0" indent="0" algn="ctr">
              <a:spcBef>
                <a:spcPts val="600"/>
              </a:spcBef>
              <a:buFont typeface="Arial" pitchFamily="34" charset="0"/>
              <a:buNone/>
            </a:pPr>
            <a:endParaRPr lang="it-IT" sz="2400" dirty="0" smtClean="0"/>
          </a:p>
          <a:p>
            <a:pPr marL="0" indent="0" algn="ctr">
              <a:spcBef>
                <a:spcPts val="600"/>
              </a:spcBef>
              <a:buFont typeface="Arial" pitchFamily="34" charset="0"/>
              <a:buNone/>
            </a:pPr>
            <a:endParaRPr lang="it-IT" sz="2400" dirty="0"/>
          </a:p>
          <a:p>
            <a:pPr marL="0" indent="0" algn="ctr">
              <a:spcBef>
                <a:spcPts val="600"/>
              </a:spcBef>
              <a:buFont typeface="Arial" pitchFamily="34" charset="0"/>
              <a:buNone/>
            </a:pPr>
            <a:r>
              <a:rPr lang="it-IT" sz="2400" dirty="0" smtClean="0"/>
              <a:t>Quadro complessivamente positivo</a:t>
            </a:r>
          </a:p>
          <a:p>
            <a:pPr marL="0" indent="0" algn="ctr">
              <a:spcBef>
                <a:spcPts val="1800"/>
              </a:spcBef>
              <a:buFont typeface="Arial" pitchFamily="34" charset="0"/>
              <a:buNone/>
            </a:pPr>
            <a:r>
              <a:rPr lang="it-IT" sz="2400" b="1" u="sng" dirty="0" smtClean="0">
                <a:solidFill>
                  <a:srgbClr val="95B107"/>
                </a:solidFill>
              </a:rPr>
              <a:t>QUINDI</a:t>
            </a:r>
          </a:p>
          <a:p>
            <a:pPr marL="0" indent="0" algn="ctr">
              <a:spcBef>
                <a:spcPts val="1800"/>
              </a:spcBef>
              <a:buFont typeface="Arial" pitchFamily="34" charset="0"/>
              <a:buNone/>
            </a:pPr>
            <a:r>
              <a:rPr lang="it-IT" sz="2400" dirty="0" smtClean="0"/>
              <a:t>Necessità di rafforzare il settore biologico </a:t>
            </a:r>
          </a:p>
          <a:p>
            <a:pPr marL="0" indent="0" algn="ctr">
              <a:spcBef>
                <a:spcPts val="600"/>
              </a:spcBef>
              <a:buFont typeface="Arial" pitchFamily="34" charset="0"/>
              <a:buNone/>
            </a:pPr>
            <a:r>
              <a:rPr lang="it-IT" sz="2400" dirty="0" smtClean="0"/>
              <a:t>per diffonderne e apprezzarne i benefici</a:t>
            </a:r>
          </a:p>
          <a:p>
            <a:pPr marL="0" indent="0" algn="ctr">
              <a:spcBef>
                <a:spcPts val="3000"/>
              </a:spcBef>
              <a:buFont typeface="Arial" pitchFamily="34" charset="0"/>
              <a:buNone/>
            </a:pPr>
            <a:r>
              <a:rPr lang="it-IT" sz="2400" b="1" dirty="0" smtClean="0">
                <a:solidFill>
                  <a:srgbClr val="95B107"/>
                </a:solidFill>
              </a:rPr>
              <a:t>I PSR rispondono in modo adeguato?</a:t>
            </a:r>
          </a:p>
          <a:p>
            <a:pPr marL="0" indent="0" algn="ctr">
              <a:spcBef>
                <a:spcPts val="1800"/>
              </a:spcBef>
              <a:buFont typeface="Arial" pitchFamily="34" charset="0"/>
              <a:buNone/>
            </a:pPr>
            <a:r>
              <a:rPr lang="it-IT" sz="2400" dirty="0" smtClean="0"/>
              <a:t>Alcuni sì</a:t>
            </a:r>
          </a:p>
          <a:p>
            <a:pPr marL="0" indent="0" algn="ctr">
              <a:spcBef>
                <a:spcPts val="1800"/>
              </a:spcBef>
              <a:buFont typeface="Arial" pitchFamily="34" charset="0"/>
              <a:buNone/>
            </a:pPr>
            <a:r>
              <a:rPr lang="it-IT" sz="2400" dirty="0"/>
              <a:t>N</a:t>
            </a:r>
            <a:r>
              <a:rPr lang="it-IT" sz="2400" dirty="0" smtClean="0"/>
              <a:t>el complesso          risposta parziale</a:t>
            </a:r>
          </a:p>
        </p:txBody>
      </p:sp>
      <p:sp>
        <p:nvSpPr>
          <p:cNvPr id="5" name="Freccia in giù 4"/>
          <p:cNvSpPr/>
          <p:nvPr/>
        </p:nvSpPr>
        <p:spPr>
          <a:xfrm>
            <a:off x="4034605" y="1628800"/>
            <a:ext cx="1080120" cy="739651"/>
          </a:xfrm>
          <a:prstGeom prst="downArrow">
            <a:avLst/>
          </a:prstGeom>
          <a:solidFill>
            <a:srgbClr val="95B107"/>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destra 5"/>
          <p:cNvSpPr/>
          <p:nvPr/>
        </p:nvSpPr>
        <p:spPr>
          <a:xfrm>
            <a:off x="4295589" y="6068913"/>
            <a:ext cx="396044" cy="360040"/>
          </a:xfrm>
          <a:prstGeom prst="rightArrow">
            <a:avLst/>
          </a:prstGeom>
          <a:solidFill>
            <a:srgbClr val="95B107"/>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36289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rot="16200000">
            <a:off x="6115526" y="3460358"/>
            <a:ext cx="5616624" cy="369332"/>
          </a:xfrm>
          <a:prstGeom prst="rect">
            <a:avLst/>
          </a:prstGeom>
          <a:noFill/>
        </p:spPr>
        <p:txBody>
          <a:bodyPr wrap="square" rtlCol="0">
            <a:spAutoFit/>
          </a:bodyPr>
          <a:lstStyle/>
          <a:p>
            <a:r>
              <a:rPr lang="it-IT" i="1" dirty="0"/>
              <a:t>Fonte: PSR 2014-2020 adottati dalla </a:t>
            </a:r>
            <a:r>
              <a:rPr lang="it-IT" i="1" dirty="0" smtClean="0"/>
              <a:t>CE e </a:t>
            </a:r>
            <a:r>
              <a:rPr lang="it-IT" i="1" dirty="0" err="1" smtClean="0"/>
              <a:t>Bio</a:t>
            </a:r>
            <a:r>
              <a:rPr lang="it-IT" i="1" dirty="0" smtClean="0"/>
              <a:t> in cifre 2015</a:t>
            </a:r>
            <a:endParaRPr lang="it-IT" i="1" dirty="0"/>
          </a:p>
        </p:txBody>
      </p:sp>
      <p:sp>
        <p:nvSpPr>
          <p:cNvPr id="9" name="CasellaDiTesto 8"/>
          <p:cNvSpPr txBox="1"/>
          <p:nvPr/>
        </p:nvSpPr>
        <p:spPr>
          <a:xfrm>
            <a:off x="1547664" y="-8334"/>
            <a:ext cx="5688632" cy="830997"/>
          </a:xfrm>
          <a:prstGeom prst="rect">
            <a:avLst/>
          </a:prstGeom>
          <a:noFill/>
        </p:spPr>
        <p:txBody>
          <a:bodyPr wrap="square" rtlCol="0">
            <a:spAutoFit/>
          </a:bodyPr>
          <a:lstStyle/>
          <a:p>
            <a:pPr algn="ctr"/>
            <a:r>
              <a:rPr lang="it-IT" sz="2400" b="1" dirty="0" smtClean="0">
                <a:solidFill>
                  <a:srgbClr val="95B107"/>
                </a:solidFill>
              </a:rPr>
              <a:t>Le risorse pubbliche totali e </a:t>
            </a:r>
          </a:p>
          <a:p>
            <a:pPr algn="ctr"/>
            <a:r>
              <a:rPr lang="it-IT" sz="2400" b="1" dirty="0" smtClean="0">
                <a:solidFill>
                  <a:srgbClr val="95B107"/>
                </a:solidFill>
              </a:rPr>
              <a:t>la SAU al 2020 interessata dalla M11 </a:t>
            </a:r>
            <a:endParaRPr lang="it-IT" sz="2400" b="1" dirty="0">
              <a:solidFill>
                <a:srgbClr val="95B107"/>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67" y="836712"/>
            <a:ext cx="8586789" cy="55402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0" y="897825"/>
            <a:ext cx="9144000" cy="4739759"/>
          </a:xfrm>
          <a:prstGeom prst="rect">
            <a:avLst/>
          </a:prstGeom>
          <a:noFill/>
        </p:spPr>
        <p:txBody>
          <a:bodyPr wrap="square" rtlCol="0">
            <a:spAutoFit/>
          </a:bodyPr>
          <a:lstStyle/>
          <a:p>
            <a:pPr algn="ctr">
              <a:spcBef>
                <a:spcPts val="1200"/>
              </a:spcBef>
              <a:buClr>
                <a:srgbClr val="95B107"/>
              </a:buClr>
              <a:buSzPct val="100000"/>
              <a:tabLst>
                <a:tab pos="355600" algn="l"/>
              </a:tabLst>
            </a:pPr>
            <a:r>
              <a:rPr lang="it-IT" sz="2200" b="1" i="1" dirty="0" smtClean="0"/>
              <a:t>Ampliamento della superficie biologica</a:t>
            </a:r>
          </a:p>
          <a:p>
            <a:pPr marL="342900" indent="-342900">
              <a:spcBef>
                <a:spcPts val="1200"/>
              </a:spcBef>
              <a:buClr>
                <a:srgbClr val="95B107"/>
              </a:buClr>
              <a:buSzPct val="100000"/>
              <a:buFont typeface="Wingdings" panose="05000000000000000000" pitchFamily="2" charset="2"/>
              <a:buChar char="ü"/>
              <a:tabLst>
                <a:tab pos="355600" algn="l"/>
              </a:tabLst>
            </a:pPr>
            <a:r>
              <a:rPr lang="it-IT" sz="2200" dirty="0" smtClean="0"/>
              <a:t>M11 - Agricoltura biologica: priorità </a:t>
            </a:r>
            <a:r>
              <a:rPr lang="it-IT" sz="2200" dirty="0"/>
              <a:t>alle aziende in conversione </a:t>
            </a:r>
            <a:r>
              <a:rPr lang="it-IT" sz="2200" dirty="0" smtClean="0"/>
              <a:t>(2 </a:t>
            </a:r>
            <a:r>
              <a:rPr lang="it-IT" sz="2200" dirty="0"/>
              <a:t>PSR).</a:t>
            </a:r>
          </a:p>
          <a:p>
            <a:pPr marL="355600" indent="-355600" algn="just">
              <a:spcBef>
                <a:spcPts val="1200"/>
              </a:spcBef>
              <a:buClr>
                <a:srgbClr val="95B107"/>
              </a:buClr>
              <a:buSzPct val="100000"/>
              <a:buFont typeface="Wingdings" panose="05000000000000000000" pitchFamily="2" charset="2"/>
              <a:buChar char="ü"/>
            </a:pPr>
            <a:r>
              <a:rPr lang="it-IT" sz="2200" dirty="0" smtClean="0">
                <a:solidFill>
                  <a:srgbClr val="0033CC"/>
                </a:solidFill>
              </a:rPr>
              <a:t>M11 - Pagamento regressivo (5 PSR).</a:t>
            </a:r>
          </a:p>
          <a:p>
            <a:pPr marL="342900" indent="-342900" algn="just">
              <a:spcBef>
                <a:spcPts val="1200"/>
              </a:spcBef>
              <a:buClr>
                <a:srgbClr val="95B107"/>
              </a:buClr>
              <a:buSzPct val="100000"/>
              <a:buFont typeface="Wingdings" panose="05000000000000000000" pitchFamily="2" charset="2"/>
              <a:buChar char="ü"/>
              <a:tabLst>
                <a:tab pos="355600" algn="l"/>
              </a:tabLst>
            </a:pPr>
            <a:r>
              <a:rPr lang="it-IT" sz="2200" dirty="0" smtClean="0"/>
              <a:t>M11 </a:t>
            </a:r>
            <a:r>
              <a:rPr lang="it-IT" sz="2200" dirty="0"/>
              <a:t>- Priorità alle azioni collettive e/o pagamento maggiorato (7 PSR).</a:t>
            </a:r>
          </a:p>
          <a:p>
            <a:pPr marL="342900" indent="-342900" algn="just">
              <a:spcBef>
                <a:spcPts val="1200"/>
              </a:spcBef>
              <a:buClr>
                <a:srgbClr val="95B107"/>
              </a:buClr>
              <a:buSzPct val="100000"/>
              <a:buFont typeface="Wingdings" panose="05000000000000000000" pitchFamily="2" charset="2"/>
              <a:buChar char="ü"/>
              <a:tabLst>
                <a:tab pos="355600" algn="l"/>
              </a:tabLst>
            </a:pPr>
            <a:r>
              <a:rPr lang="it-IT" sz="2200" dirty="0">
                <a:solidFill>
                  <a:srgbClr val="0033CC"/>
                </a:solidFill>
              </a:rPr>
              <a:t>	M16.5 - </a:t>
            </a:r>
            <a:r>
              <a:rPr lang="it-IT" sz="2200" dirty="0" smtClean="0">
                <a:solidFill>
                  <a:srgbClr val="0033CC"/>
                </a:solidFill>
              </a:rPr>
              <a:t>Azioni </a:t>
            </a:r>
            <a:r>
              <a:rPr lang="it-IT" sz="2200" dirty="0">
                <a:solidFill>
                  <a:srgbClr val="0033CC"/>
                </a:solidFill>
              </a:rPr>
              <a:t>congiunte per mitigazione del cambiamento </a:t>
            </a:r>
            <a:r>
              <a:rPr lang="it-IT" sz="2200" dirty="0" smtClean="0">
                <a:solidFill>
                  <a:srgbClr val="0033CC"/>
                </a:solidFill>
              </a:rPr>
              <a:t>climatico</a:t>
            </a:r>
            <a:r>
              <a:rPr lang="it-IT" sz="2200" dirty="0">
                <a:solidFill>
                  <a:srgbClr val="0033CC"/>
                </a:solidFill>
              </a:rPr>
              <a:t>: priorità o specifico riferimento alle aziende biologiche (8 PSR</a:t>
            </a:r>
            <a:r>
              <a:rPr lang="it-IT" sz="2200" dirty="0" smtClean="0">
                <a:solidFill>
                  <a:srgbClr val="0033CC"/>
                </a:solidFill>
              </a:rPr>
              <a:t>).</a:t>
            </a:r>
          </a:p>
          <a:p>
            <a:pPr marL="342900" indent="-342900" algn="just">
              <a:spcBef>
                <a:spcPts val="1200"/>
              </a:spcBef>
              <a:buClr>
                <a:srgbClr val="95B107"/>
              </a:buClr>
              <a:buSzPct val="100000"/>
              <a:buFont typeface="Wingdings" panose="05000000000000000000" pitchFamily="2" charset="2"/>
              <a:buChar char="ü"/>
              <a:tabLst>
                <a:tab pos="355600" algn="l"/>
              </a:tabLst>
            </a:pPr>
            <a:r>
              <a:rPr lang="it-IT" sz="2200" dirty="0" smtClean="0"/>
              <a:t>M11 - Soglia </a:t>
            </a:r>
            <a:r>
              <a:rPr lang="it-IT" sz="2200" dirty="0"/>
              <a:t>minima per accedere: sostegno (2 PSR), superficie (16 PSR), N. UBA 	</a:t>
            </a:r>
            <a:r>
              <a:rPr lang="it-IT" sz="2200" dirty="0" smtClean="0"/>
              <a:t>(</a:t>
            </a:r>
            <a:r>
              <a:rPr lang="it-IT" sz="2200" dirty="0"/>
              <a:t>2 PSR</a:t>
            </a:r>
            <a:r>
              <a:rPr lang="it-IT" sz="2200" dirty="0" smtClean="0"/>
              <a:t>); </a:t>
            </a:r>
            <a:r>
              <a:rPr lang="it-IT" sz="2200" b="1" dirty="0"/>
              <a:t>azioni </a:t>
            </a:r>
            <a:r>
              <a:rPr lang="it-IT" sz="2200" b="1" dirty="0" smtClean="0"/>
              <a:t>collettive</a:t>
            </a:r>
            <a:r>
              <a:rPr lang="it-IT" sz="2200" dirty="0" smtClean="0"/>
              <a:t>: N. agricoltori (1 PSR), ha SAU totali (2 PSR), ha SAU per beneficiario (1 PSR).</a:t>
            </a:r>
          </a:p>
          <a:p>
            <a:pPr marL="342900" indent="-342900" algn="just">
              <a:spcBef>
                <a:spcPts val="1200"/>
              </a:spcBef>
              <a:buClr>
                <a:srgbClr val="95B107"/>
              </a:buClr>
              <a:buSzPct val="100000"/>
              <a:buFont typeface="Wingdings" panose="05000000000000000000" pitchFamily="2" charset="2"/>
              <a:buChar char="ü"/>
              <a:tabLst>
                <a:tab pos="355600" algn="l"/>
              </a:tabLst>
            </a:pPr>
            <a:r>
              <a:rPr lang="it-IT" sz="2200" dirty="0"/>
              <a:t>M11 - Conversione: mai </a:t>
            </a:r>
            <a:r>
              <a:rPr lang="it-IT" sz="2200" dirty="0" smtClean="0"/>
              <a:t>accesso all’azione </a:t>
            </a:r>
            <a:r>
              <a:rPr lang="it-IT" sz="2200" dirty="0"/>
              <a:t>AB nella/e precedente/i programmazioni e/o nel sistema di certificazione (10 PSR</a:t>
            </a:r>
            <a:r>
              <a:rPr lang="it-IT" sz="2200" dirty="0" smtClean="0"/>
              <a:t>)</a:t>
            </a:r>
          </a:p>
        </p:txBody>
      </p:sp>
      <p:sp>
        <p:nvSpPr>
          <p:cNvPr id="4" name="CasellaDiTesto 3"/>
          <p:cNvSpPr txBox="1"/>
          <p:nvPr/>
        </p:nvSpPr>
        <p:spPr>
          <a:xfrm>
            <a:off x="1403648" y="116632"/>
            <a:ext cx="5976664" cy="461665"/>
          </a:xfrm>
          <a:prstGeom prst="rect">
            <a:avLst/>
          </a:prstGeom>
          <a:noFill/>
        </p:spPr>
        <p:txBody>
          <a:bodyPr wrap="square" rtlCol="0">
            <a:spAutoFit/>
          </a:bodyPr>
          <a:lstStyle/>
          <a:p>
            <a:pPr algn="ctr"/>
            <a:r>
              <a:rPr lang="it-IT" sz="2400" b="1" dirty="0">
                <a:solidFill>
                  <a:srgbClr val="95B107"/>
                </a:solidFill>
              </a:rPr>
              <a:t>La </a:t>
            </a:r>
            <a:r>
              <a:rPr lang="it-IT" sz="2400" b="1" dirty="0" smtClean="0">
                <a:solidFill>
                  <a:srgbClr val="95B107"/>
                </a:solidFill>
              </a:rPr>
              <a:t>necessità </a:t>
            </a:r>
            <a:r>
              <a:rPr lang="it-IT" sz="2400" b="1" dirty="0">
                <a:solidFill>
                  <a:srgbClr val="95B107"/>
                </a:solidFill>
              </a:rPr>
              <a:t>di </a:t>
            </a:r>
            <a:r>
              <a:rPr lang="it-IT" sz="2400" b="1" dirty="0" smtClean="0">
                <a:solidFill>
                  <a:srgbClr val="95B107"/>
                </a:solidFill>
              </a:rPr>
              <a:t>ridurre le pressioni ambientali</a:t>
            </a:r>
            <a:endParaRPr lang="it-IT" sz="2400" b="1" dirty="0">
              <a:solidFill>
                <a:srgbClr val="95B107"/>
              </a:solidFill>
            </a:endParaRPr>
          </a:p>
        </p:txBody>
      </p:sp>
    </p:spTree>
    <p:extLst>
      <p:ext uri="{BB962C8B-B14F-4D97-AF65-F5344CB8AC3E}">
        <p14:creationId xmlns:p14="http://schemas.microsoft.com/office/powerpoint/2010/main" val="387407387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ersonalizza struttur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6054</TotalTime>
  <Words>2818</Words>
  <Application>Microsoft Office PowerPoint</Application>
  <PresentationFormat>Presentazione su schermo (4:3)</PresentationFormat>
  <Paragraphs>216</Paragraphs>
  <Slides>26</Slides>
  <Notes>11</Notes>
  <HiddenSlides>0</HiddenSlides>
  <MMClips>0</MMClips>
  <ScaleCrop>false</ScaleCrop>
  <HeadingPairs>
    <vt:vector size="4" baseType="variant">
      <vt:variant>
        <vt:lpstr>Tema</vt:lpstr>
      </vt:variant>
      <vt:variant>
        <vt:i4>2</vt:i4>
      </vt:variant>
      <vt:variant>
        <vt:lpstr>Titoli diapositive</vt:lpstr>
      </vt:variant>
      <vt:variant>
        <vt:i4>26</vt:i4>
      </vt:variant>
    </vt:vector>
  </HeadingPairs>
  <TitlesOfParts>
    <vt:vector size="28" baseType="lpstr">
      <vt:lpstr>Tema di Office</vt:lpstr>
      <vt:lpstr>Personalizza struttura</vt:lpstr>
      <vt:lpstr>Il biologico nei Programmi di Sviluppo Rurale Regionali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La produzione integrata (PI) nei PSR</vt:lpstr>
      <vt:lpstr>L’agricoltura conservativa (AC) nei PSR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Roberta Ruberto</dc:creator>
  <cp:lastModifiedBy>antonio.sposicchi</cp:lastModifiedBy>
  <cp:revision>248</cp:revision>
  <cp:lastPrinted>2016-07-01T13:13:05Z</cp:lastPrinted>
  <dcterms:created xsi:type="dcterms:W3CDTF">2016-04-18T09:07:50Z</dcterms:created>
  <dcterms:modified xsi:type="dcterms:W3CDTF">2016-07-11T08:08:10Z</dcterms:modified>
</cp:coreProperties>
</file>