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3" r:id="rId3"/>
    <p:sldId id="274" r:id="rId4"/>
    <p:sldId id="275" r:id="rId5"/>
    <p:sldId id="276" r:id="rId6"/>
    <p:sldId id="261" r:id="rId7"/>
    <p:sldId id="262" r:id="rId8"/>
    <p:sldId id="270" r:id="rId9"/>
    <p:sldId id="264" r:id="rId10"/>
    <p:sldId id="265" r:id="rId11"/>
    <p:sldId id="269" r:id="rId12"/>
    <p:sldId id="27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4660"/>
  </p:normalViewPr>
  <p:slideViewPr>
    <p:cSldViewPr snapToGrid="0">
      <p:cViewPr>
        <p:scale>
          <a:sx n="86" d="100"/>
          <a:sy n="86" d="100"/>
        </p:scale>
        <p:origin x="-78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F9ACE-C855-4DCF-8F33-CEB55855F74D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315F7-0818-48C2-800C-3A76BA8D31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5923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382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6042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6F8B47F-2CA9-4E80-BD55-546EA8EF40D8}" type="slidenum">
              <a:rPr lang="it-IT" altLang="it-IT" sz="1300" b="0"/>
              <a:pPr/>
              <a:t>10</a:t>
            </a:fld>
            <a:endParaRPr lang="it-IT" altLang="it-IT" sz="1300" b="0"/>
          </a:p>
        </p:txBody>
      </p:sp>
    </p:spTree>
    <p:extLst>
      <p:ext uri="{BB962C8B-B14F-4D97-AF65-F5344CB8AC3E}">
        <p14:creationId xmlns:p14="http://schemas.microsoft.com/office/powerpoint/2010/main" val="3124949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6833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1721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688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7642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5303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774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445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106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29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110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2620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174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826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231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366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037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43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527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59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972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849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8FCB8-3A41-4CF2-AC0D-F942B85665FE}" type="datetimeFigureOut">
              <a:rPr lang="it-IT" smtClean="0"/>
              <a:t>12/07/2016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ED7B2-687E-4E1D-AAEF-49694ECFF4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80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715" y="209512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Roma 6 luglio 2016</a:t>
            </a:r>
            <a:br>
              <a:rPr lang="it-IT" dirty="0" smtClean="0"/>
            </a:br>
            <a:r>
              <a:rPr lang="it-IT" dirty="0"/>
              <a:t/>
            </a:r>
            <a:br>
              <a:rPr lang="it-IT" dirty="0"/>
            </a:br>
            <a:r>
              <a:rPr lang="it-IT" dirty="0" smtClean="0"/>
              <a:t>Scommettere sul Biologico</a:t>
            </a:r>
            <a:br>
              <a:rPr lang="it-IT" dirty="0" smtClean="0"/>
            </a:br>
            <a:r>
              <a:rPr lang="it-IT" dirty="0" smtClean="0"/>
              <a:t>come modello agricolo del futuro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26351" y="4676294"/>
            <a:ext cx="695408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Ricerca e formazione per il biologico</a:t>
            </a:r>
          </a:p>
          <a:p>
            <a:endParaRPr lang="it-IT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r>
              <a:rPr lang="it-IT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Stefano Bocchi  - Dipartimento di Scienze Agrarie e Ambientali</a:t>
            </a:r>
            <a:endParaRPr lang="it-IT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127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Azienda agraria: serbatoio di ricchezze tangibili e intangibili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2000" dirty="0"/>
              <a:t>Azienda agraria: </a:t>
            </a:r>
            <a:r>
              <a:rPr lang="it-IT" sz="2000" b="1" dirty="0"/>
              <a:t>sistema sociale e tecnico</a:t>
            </a:r>
            <a:r>
              <a:rPr lang="it-IT" sz="2000" dirty="0"/>
              <a:t>, nel quale le persone si organizzano, </a:t>
            </a:r>
            <a:r>
              <a:rPr lang="it-IT" sz="2000" dirty="0" smtClean="0"/>
              <a:t>lavorano e offrono lavoro, fanno </a:t>
            </a:r>
            <a:r>
              <a:rPr lang="it-IT" sz="2000" dirty="0"/>
              <a:t>ricorso a risorse umane e tecniche, vengono definiti gli obiettivi. </a:t>
            </a:r>
          </a:p>
          <a:p>
            <a:pPr marL="0" indent="0">
              <a:buNone/>
              <a:defRPr/>
            </a:pPr>
            <a:endParaRPr lang="it-IT" sz="2000" dirty="0" smtClean="0"/>
          </a:p>
          <a:p>
            <a:pPr marL="0" indent="0">
              <a:buNone/>
              <a:defRPr/>
            </a:pPr>
            <a:r>
              <a:rPr lang="it-IT" sz="2000" dirty="0" smtClean="0"/>
              <a:t>Azienda</a:t>
            </a:r>
            <a:r>
              <a:rPr lang="it-IT" sz="2000" dirty="0"/>
              <a:t>: sistema </a:t>
            </a:r>
            <a:r>
              <a:rPr lang="it-IT" sz="2000" dirty="0" smtClean="0"/>
              <a:t>dinamico</a:t>
            </a:r>
            <a:r>
              <a:rPr lang="it-IT" sz="2000" dirty="0"/>
              <a:t> </a:t>
            </a:r>
            <a:r>
              <a:rPr lang="it-IT" sz="2000" dirty="0" smtClean="0">
                <a:sym typeface="Wingdings" panose="05000000000000000000" pitchFamily="2" charset="2"/>
              </a:rPr>
              <a:t> </a:t>
            </a:r>
            <a:r>
              <a:rPr lang="it-IT" sz="2000" dirty="0" smtClean="0"/>
              <a:t> le </a:t>
            </a:r>
            <a:r>
              <a:rPr lang="it-IT" sz="2000" dirty="0"/>
              <a:t>condizioni variano continuamente. </a:t>
            </a:r>
          </a:p>
          <a:p>
            <a:pPr marL="0" indent="0">
              <a:buNone/>
              <a:defRPr/>
            </a:pPr>
            <a:endParaRPr lang="it-IT" sz="2000" dirty="0"/>
          </a:p>
          <a:p>
            <a:pPr>
              <a:buFont typeface="Wingdings" panose="05000000000000000000" pitchFamily="2" charset="2"/>
              <a:buChar char="à"/>
              <a:defRPr/>
            </a:pPr>
            <a:r>
              <a:rPr lang="it-IT" sz="2000" i="1" dirty="0" smtClean="0"/>
              <a:t>Sistema </a:t>
            </a:r>
            <a:r>
              <a:rPr lang="it-IT" sz="2000" i="1" dirty="0"/>
              <a:t>di conoscenza</a:t>
            </a:r>
            <a:r>
              <a:rPr lang="it-IT" sz="2000" dirty="0"/>
              <a:t> che tende a produrre nuove conoscenze. </a:t>
            </a:r>
            <a:endParaRPr lang="it-IT" sz="2000" dirty="0" smtClean="0"/>
          </a:p>
          <a:p>
            <a:pPr algn="just">
              <a:buFont typeface="Wingdings" panose="05000000000000000000" pitchFamily="2" charset="2"/>
              <a:buChar char="à"/>
              <a:defRPr/>
            </a:pPr>
            <a:r>
              <a:rPr lang="it-IT" sz="2000" dirty="0" smtClean="0"/>
              <a:t>Vera </a:t>
            </a:r>
            <a:r>
              <a:rPr lang="it-IT" sz="2000" dirty="0"/>
              <a:t>ricchezza: il </a:t>
            </a:r>
            <a:r>
              <a:rPr lang="it-IT" sz="2000" b="1" i="1" dirty="0"/>
              <a:t>sapere incorporato</a:t>
            </a:r>
            <a:r>
              <a:rPr lang="it-IT" sz="2000" dirty="0"/>
              <a:t>  e accumulato nel tempo (</a:t>
            </a:r>
            <a:r>
              <a:rPr lang="it-IT" sz="2000" i="1" dirty="0" err="1"/>
              <a:t>local</a:t>
            </a:r>
            <a:r>
              <a:rPr lang="it-IT" sz="2000" i="1" dirty="0"/>
              <a:t> </a:t>
            </a:r>
            <a:r>
              <a:rPr lang="it-IT" sz="2000" i="1" dirty="0" err="1"/>
              <a:t>knowledge</a:t>
            </a:r>
            <a:r>
              <a:rPr lang="it-IT" sz="2000" dirty="0"/>
              <a:t>) e in quello degli individui che vi lavorano, l’immagine dell’azienda stessa all’interno e all’esterno, i valori diffusi, gli elementi tangibili e intangibili.</a:t>
            </a:r>
          </a:p>
          <a:p>
            <a:pPr algn="just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291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punti critici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Generale frammentazione (in tutti gli ambiti: università, enti pubblici e privati a diverso livello)</a:t>
            </a:r>
          </a:p>
          <a:p>
            <a:r>
              <a:rPr lang="it-IT" dirty="0" smtClean="0"/>
              <a:t>Definiti i grandi obiettivi, sono ancora poco chiari gli strumenti e i percorsi locali (pochi gli strumenti di previsione alle diverse scale)</a:t>
            </a:r>
          </a:p>
          <a:p>
            <a:r>
              <a:rPr lang="it-IT" dirty="0" smtClean="0"/>
              <a:t>Non è possibile importare soluzioni (vedi rivoluzione verde)</a:t>
            </a:r>
          </a:p>
          <a:p>
            <a:r>
              <a:rPr lang="it-IT" dirty="0" smtClean="0"/>
              <a:t>La cultura della «innovazione partecipata di sistema» (sistema di innovazione) è ancora ai primi passi. </a:t>
            </a:r>
          </a:p>
          <a:p>
            <a:r>
              <a:rPr lang="it-IT" dirty="0" smtClean="0"/>
              <a:t>Non esistono ancora esperienze strutturate (es. corso di laurea) sull’ </a:t>
            </a:r>
            <a:r>
              <a:rPr lang="it-IT" i="1" dirty="0" err="1" smtClean="0"/>
              <a:t>Organic</a:t>
            </a:r>
            <a:r>
              <a:rPr lang="it-IT" i="1" dirty="0" smtClean="0"/>
              <a:t> </a:t>
            </a:r>
            <a:r>
              <a:rPr lang="it-IT" i="1" dirty="0" err="1" smtClean="0"/>
              <a:t>Farming</a:t>
            </a:r>
            <a:r>
              <a:rPr lang="it-IT" dirty="0" smtClean="0"/>
              <a:t> e tantomeno una rete tra centri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97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Prospettive: </a:t>
            </a:r>
            <a:endParaRPr lang="it-IT" dirty="0"/>
          </a:p>
          <a:p>
            <a:pPr algn="just"/>
            <a:r>
              <a:rPr lang="it-IT" dirty="0" smtClean="0"/>
              <a:t>Formulazione di corsi di agricoltura Biologica. Reti tra sedi universitarie e territori (intelligenza dei territori che dialoga con le università). Per chi ?</a:t>
            </a:r>
          </a:p>
          <a:p>
            <a:pPr algn="just"/>
            <a:r>
              <a:rPr lang="it-IT" dirty="0" smtClean="0"/>
              <a:t>Rete Italiana e rete internazionale</a:t>
            </a:r>
          </a:p>
          <a:p>
            <a:pPr algn="just"/>
            <a:r>
              <a:rPr lang="it-IT" dirty="0" smtClean="0"/>
              <a:t> Esperienze simboliche di grande impatto comunicativo</a:t>
            </a:r>
          </a:p>
        </p:txBody>
      </p:sp>
    </p:spTree>
    <p:extLst>
      <p:ext uri="{BB962C8B-B14F-4D97-AF65-F5344CB8AC3E}">
        <p14:creationId xmlns:p14="http://schemas.microsoft.com/office/powerpoint/2010/main" val="4124766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Passaggio storico</a:t>
            </a:r>
          </a:p>
          <a:p>
            <a:r>
              <a:rPr lang="it-IT" sz="4000" dirty="0" smtClean="0"/>
              <a:t>Ricerca, innovazione con un nuovo paradigma</a:t>
            </a:r>
          </a:p>
          <a:p>
            <a:r>
              <a:rPr lang="it-IT" sz="4000" dirty="0" smtClean="0"/>
              <a:t>Formazione in un contesto in continuo cambiamento</a:t>
            </a: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415110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9651" y="389107"/>
            <a:ext cx="11478638" cy="607978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it-IT" sz="4500" dirty="0" smtClean="0"/>
              <a:t>Agricoltura come attività pratica (da sempre) diventa anche teorica </a:t>
            </a:r>
            <a:r>
              <a:rPr lang="it-IT" sz="4500" dirty="0" smtClean="0">
                <a:sym typeface="Wingdings" panose="05000000000000000000" pitchFamily="2" charset="2"/>
              </a:rPr>
              <a:t> </a:t>
            </a:r>
            <a:r>
              <a:rPr lang="it-IT" sz="4500" dirty="0" smtClean="0"/>
              <a:t>materia nelle cattedre universitarie</a:t>
            </a:r>
          </a:p>
          <a:p>
            <a:pPr marL="0" indent="0">
              <a:buNone/>
            </a:pPr>
            <a:r>
              <a:rPr lang="it-IT" sz="4500" dirty="0" smtClean="0"/>
              <a:t>Percorso non lineare:  il rapporto di progresso teorico/pratiche diffuse non ha una proporzionalità diretta (intelligenza dei territori)</a:t>
            </a:r>
          </a:p>
          <a:p>
            <a:pPr marL="0" indent="0">
              <a:buNone/>
            </a:pPr>
            <a:endParaRPr lang="it-IT" sz="4500" dirty="0" smtClean="0"/>
          </a:p>
          <a:p>
            <a:pPr marL="0" indent="0">
              <a:buNone/>
            </a:pPr>
            <a:r>
              <a:rPr lang="it-IT" sz="4500" dirty="0" smtClean="0"/>
              <a:t>Vi sono eventi che fungono da spinta all’innovazione (crollo di prezzi agricoli, arrivo di malattie, impatti ambientali)</a:t>
            </a:r>
          </a:p>
          <a:p>
            <a:pPr marL="0" indent="0">
              <a:buNone/>
            </a:pPr>
            <a:endParaRPr lang="it-IT" sz="4500" dirty="0" smtClean="0"/>
          </a:p>
          <a:p>
            <a:pPr marL="0" indent="0">
              <a:buNone/>
            </a:pPr>
            <a:r>
              <a:rPr lang="it-IT" sz="4500" dirty="0" smtClean="0"/>
              <a:t>Graduale affermazione del ruolo dello Stato nel ruolo della ricerca, dell’istruzione tecnica e professionale</a:t>
            </a:r>
          </a:p>
          <a:p>
            <a:pPr marL="0" indent="0">
              <a:buNone/>
            </a:pPr>
            <a:endParaRPr lang="it-IT" sz="4500" dirty="0" smtClean="0"/>
          </a:p>
          <a:p>
            <a:pPr marL="0" indent="0">
              <a:buNone/>
            </a:pPr>
            <a:r>
              <a:rPr lang="it-IT" sz="4500" dirty="0" smtClean="0"/>
              <a:t>Sito-specificità dell’agricoltura ovunque, ma soprattutto in Italia (differenze pedologiche, climatologiche, socio-economiche, politiche) </a:t>
            </a:r>
          </a:p>
          <a:p>
            <a:pPr marL="0" indent="0">
              <a:buNone/>
            </a:pPr>
            <a:endParaRPr lang="it-IT" sz="4500" dirty="0" smtClean="0"/>
          </a:p>
          <a:p>
            <a:pPr marL="0" indent="0">
              <a:buNone/>
            </a:pPr>
            <a:r>
              <a:rPr lang="it-IT" sz="4500" dirty="0" smtClean="0"/>
              <a:t>Innovazione per chi perché, come  - Per March Bloch : storia di una innovazione significa storia di contatti intellettuali , sociali economici  (aziende,  filiere, mercati ecc.)  </a:t>
            </a:r>
          </a:p>
          <a:p>
            <a:pPr marL="0" indent="0">
              <a:buNone/>
            </a:pPr>
            <a:endParaRPr lang="it-IT" sz="4500" dirty="0" smtClean="0"/>
          </a:p>
          <a:p>
            <a:pPr marL="0" indent="0">
              <a:buNone/>
            </a:pPr>
            <a:endParaRPr lang="it-IT" sz="3400" dirty="0" smtClean="0"/>
          </a:p>
          <a:p>
            <a:pPr marL="0" indent="0">
              <a:buNone/>
            </a:pP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43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Esempi nella storia (</a:t>
            </a:r>
            <a:r>
              <a:rPr lang="it-IT" dirty="0" err="1" smtClean="0"/>
              <a:t>Ridolfi</a:t>
            </a:r>
            <a:r>
              <a:rPr lang="it-IT" dirty="0" smtClean="0"/>
              <a:t>, Cantoni ecc.)  idea della necessità della scuola e nel suo legame con l’azienda. ASSICURARE UN RAPPORTO STABILE CON Le aziende agricole reali.</a:t>
            </a:r>
          </a:p>
          <a:p>
            <a:r>
              <a:rPr lang="it-IT" dirty="0" smtClean="0"/>
              <a:t>Affidare allo stato la responsabilità </a:t>
            </a:r>
          </a:p>
          <a:p>
            <a:r>
              <a:rPr lang="it-IT" dirty="0" smtClean="0"/>
              <a:t>Conoscenza dei mercati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428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Cattedre ambulanti:   rapporto diretto e flussi circolari delle informazioni.  Innovazione del sistema con attenzione all’azienda.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Rivoluzione verde verticalizza il rapporto con gli agricoltori e non esistono forme di feed-back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592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Rivoluzione verde, dagli anni ‘50 a fine secolo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Specializzazione, semplificazioni rotazioni, settorializzazione, intensificazione,  innovazione di prodotto, mercati globali ecc.</a:t>
            </a:r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800" dirty="0" smtClean="0"/>
              <a:t>Agricoltura industrializzata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568657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7" name="Segnaposto contenut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577789"/>
              </p:ext>
            </p:extLst>
          </p:nvPr>
        </p:nvGraphicFramePr>
        <p:xfrm>
          <a:off x="1543732" y="365125"/>
          <a:ext cx="4412512" cy="6113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2512"/>
              </a:tblGrid>
              <a:tr h="526319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u="none" strike="noStrike" dirty="0">
                          <a:effectLst/>
                        </a:rPr>
                        <a:t>Agricoltura industrializzata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94741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Disconnessione dai cicli naturali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Settorializzazione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Dipendenza dal mercato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Da alimenti a </a:t>
                      </a:r>
                      <a:r>
                        <a:rPr lang="it-IT" sz="1800" i="1" u="none" strike="noStrike" dirty="0">
                          <a:effectLst/>
                        </a:rPr>
                        <a:t>commodity</a:t>
                      </a:r>
                      <a:endParaRPr lang="it-IT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6211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Tecnologie (meccaniche, genetiche, chimiche)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6211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Allargamento della scala come traiettoria dominante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Intensificazione come funzione tecnologica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Specializzazione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Rottura tra passato, presente e futuro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Ricerca specializzata ed esterna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21055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Privatizzazione risorse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068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847850" y="0"/>
            <a:ext cx="7772400" cy="908050"/>
          </a:xfrm>
        </p:spPr>
        <p:txBody>
          <a:bodyPr/>
          <a:lstStyle/>
          <a:p>
            <a:endParaRPr lang="it-IT" altLang="it-IT" sz="1200"/>
          </a:p>
        </p:txBody>
      </p:sp>
      <p:graphicFrame>
        <p:nvGraphicFramePr>
          <p:cNvPr id="44153" name="Group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18776"/>
              </p:ext>
            </p:extLst>
          </p:nvPr>
        </p:nvGraphicFramePr>
        <p:xfrm>
          <a:off x="1527175" y="-1588"/>
          <a:ext cx="7232650" cy="6804187"/>
        </p:xfrm>
        <a:graphic>
          <a:graphicData uri="http://schemas.openxmlformats.org/drawingml/2006/table">
            <a:tbl>
              <a:tblPr/>
              <a:tblGrid>
                <a:gridCol w="1716499"/>
                <a:gridCol w="2240112"/>
                <a:gridCol w="1421417"/>
                <a:gridCol w="1854622"/>
              </a:tblGrid>
              <a:tr h="555811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Levels</a:t>
                      </a:r>
                      <a:r>
                        <a:rPr kumimoji="0" lang="it-IT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 of </a:t>
                      </a:r>
                      <a:r>
                        <a:rPr kumimoji="0" lang="it-IT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Innovation</a:t>
                      </a:r>
                      <a:r>
                        <a:rPr kumimoji="0" lang="it-IT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kumimoji="0" lang="it-IT" sz="1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Strategies</a:t>
                      </a:r>
                      <a:endParaRPr kumimoji="0" lang="it-IT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Meaning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Example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Scale of research/ Disciplinarity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11620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Substitution strategy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Existing farming are only slightly adapted, not fundamentally altered  (Altieri e Rosset, 1996)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Toxic chemicals and fertilizers should be replaced by less pollutant, less persistent in soil and less Energy-consuming compounds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Plot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Monodisciplinary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8266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Agroecological strategy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Build innovative technical scenario relying on biological regulation in integrated crop production scheme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(Altieri, 1999).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Applying ecological concepts and principles. Biodiversity Intercropping, rotation, agroforestry.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 Farm or large Territory.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Multidisciplinary 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(Agronomy, Landscape ecology, geography etc.)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329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Global strategy</a:t>
                      </a:r>
                      <a:endParaRPr kumimoji="0" lang="it-IT" sz="24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Solve agricultural issues at the global scale, rethinking its relation to society. Failure of intensive agriculture are linked to its economic-industrial model. New trends in agroecology (Gliessmann, 2006)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Studying the relationships between production and marketing. Relations between farms and consumptions, marketing networks.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Foodshed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, Regional Parks, bioregions  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Interdisciplinary transdisciplinary, </a:t>
                      </a:r>
                      <a:r>
                        <a:rPr kumimoji="0" lang="en-GB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intersectorial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PGothic" pitchFamily="34" charset="-128"/>
                          <a:cs typeface="Times New Roman" pitchFamily="18" charset="0"/>
                        </a:rPr>
                        <a:t> (agronomy, ecology, sociology, economics, politics).</a:t>
                      </a:r>
                      <a:endParaRPr kumimoji="0" lang="en-GB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MS PGothic" pitchFamily="34" charset="-128"/>
                      </a:endParaRPr>
                    </a:p>
                  </a:txBody>
                  <a:tcPr marL="91424" marR="91424"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53" name="CasellaDiTesto 1"/>
          <p:cNvSpPr txBox="1">
            <a:spLocks noChangeArrowheads="1"/>
          </p:cNvSpPr>
          <p:nvPr/>
        </p:nvSpPr>
        <p:spPr bwMode="auto">
          <a:xfrm>
            <a:off x="8848725" y="1452563"/>
            <a:ext cx="1347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chemeClr val="tx1"/>
                </a:solidFill>
                <a:latin typeface="Arial" panose="020B0604020202020204" pitchFamily="34" charset="0"/>
              </a:rPr>
              <a:t>Prodotto</a:t>
            </a:r>
          </a:p>
        </p:txBody>
      </p:sp>
      <p:sp>
        <p:nvSpPr>
          <p:cNvPr id="30754" name="CasellaDiTesto 2"/>
          <p:cNvSpPr txBox="1">
            <a:spLocks noChangeArrowheads="1"/>
          </p:cNvSpPr>
          <p:nvPr/>
        </p:nvSpPr>
        <p:spPr bwMode="auto">
          <a:xfrm>
            <a:off x="8832850" y="3381376"/>
            <a:ext cx="1468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chemeClr val="tx1"/>
                </a:solidFill>
                <a:latin typeface="Arial" panose="020B0604020202020204" pitchFamily="34" charset="0"/>
              </a:rPr>
              <a:t>Processo</a:t>
            </a:r>
          </a:p>
        </p:txBody>
      </p:sp>
      <p:sp>
        <p:nvSpPr>
          <p:cNvPr id="30755" name="CasellaDiTesto 3"/>
          <p:cNvSpPr txBox="1">
            <a:spLocks noChangeArrowheads="1"/>
          </p:cNvSpPr>
          <p:nvPr/>
        </p:nvSpPr>
        <p:spPr bwMode="auto">
          <a:xfrm>
            <a:off x="8832850" y="5300663"/>
            <a:ext cx="215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24242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>
                <a:solidFill>
                  <a:schemeClr val="tx1"/>
                </a:solidFill>
                <a:latin typeface="Arial" panose="020B0604020202020204" pitchFamily="34" charset="0"/>
              </a:rPr>
              <a:t>Sistema</a:t>
            </a:r>
          </a:p>
        </p:txBody>
      </p:sp>
      <p:cxnSp>
        <p:nvCxnSpPr>
          <p:cNvPr id="30756" name="Connettore 2 5"/>
          <p:cNvCxnSpPr>
            <a:cxnSpLocks noChangeShapeType="1"/>
            <a:stCxn id="30753" idx="2"/>
          </p:cNvCxnSpPr>
          <p:nvPr/>
        </p:nvCxnSpPr>
        <p:spPr bwMode="auto">
          <a:xfrm>
            <a:off x="9521825" y="1914526"/>
            <a:ext cx="0" cy="12985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57" name="Connettore 2 9"/>
          <p:cNvCxnSpPr>
            <a:cxnSpLocks noChangeShapeType="1"/>
          </p:cNvCxnSpPr>
          <p:nvPr/>
        </p:nvCxnSpPr>
        <p:spPr bwMode="auto">
          <a:xfrm>
            <a:off x="9521825" y="3843339"/>
            <a:ext cx="0" cy="12985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0170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90583"/>
              </p:ext>
            </p:extLst>
          </p:nvPr>
        </p:nvGraphicFramePr>
        <p:xfrm>
          <a:off x="6783572" y="252819"/>
          <a:ext cx="5252483" cy="59949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2483"/>
              </a:tblGrid>
              <a:tr h="491043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1" u="none" strike="noStrike" dirty="0">
                          <a:effectLst/>
                        </a:rPr>
                        <a:t>Sistemi </a:t>
                      </a:r>
                      <a:r>
                        <a:rPr lang="it-IT" sz="2000" b="1" i="1" u="none" strike="noStrike" dirty="0" smtClean="0">
                          <a:effectLst/>
                        </a:rPr>
                        <a:t>Agro-alimentari </a:t>
                      </a:r>
                      <a:r>
                        <a:rPr lang="it-IT" sz="2000" b="1" i="1" u="none" strike="noStrike" dirty="0" err="1" smtClean="0">
                          <a:effectLst/>
                        </a:rPr>
                        <a:t>bio</a:t>
                      </a:r>
                      <a:endParaRPr lang="it-IT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4900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Integrazione con cicli naturali, coevoluzione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9283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Integrazione settori produttivi e insediativi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2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Ricerca di autonomia dai mercati degli input. Differenziazione degli output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111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Da commodity a prodotti contestualizzati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2585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Centralità delle tecnologie orientate alle competenze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91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Cooperazione, creazione di associazioni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5289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Intensificazione basata su quantità e qualità del lavoro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412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Multifunzionalità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432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Continuità fra passato, presente e futuro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21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Interdisciplinarità e partecipazione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4332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Aumento della ricchezza sociale e territoriale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/>
          </p:nvPr>
        </p:nvGraphicFramePr>
        <p:xfrm>
          <a:off x="1795611" y="252819"/>
          <a:ext cx="4658352" cy="60001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8352"/>
              </a:tblGrid>
              <a:tr h="501705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1" u="none" strike="noStrike" dirty="0">
                          <a:effectLst/>
                        </a:rPr>
                        <a:t>Agricoltura industrializzata</a:t>
                      </a:r>
                      <a:endParaRPr lang="it-IT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66225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Disconnessione dai cicli naturali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Settorializzazione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Dipendenza dal </a:t>
                      </a:r>
                      <a:r>
                        <a:rPr lang="it-IT" sz="1800" u="none" strike="noStrike" dirty="0" smtClean="0">
                          <a:effectLst/>
                        </a:rPr>
                        <a:t>mercato (globale)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Da alimenti a commodity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2646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Tecnologie (meccaniche, genetiche, chimiche)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72646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Allargamento della scala come traiettoria dominante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7374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Intensificazione come funzione tecnologica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Specializzazione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Rottura tra passato, presente e futuro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Ricerca specializzata ed esterna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Privatizzazione risorse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79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842</Words>
  <Application>Microsoft Office PowerPoint</Application>
  <PresentationFormat>Personalizzato</PresentationFormat>
  <Paragraphs>120</Paragraphs>
  <Slides>12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    Roma 6 luglio 2016  Scommettere sul Biologico come modello agricolo del futuro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Rivoluzione verde, dagli anni ‘50 a fine secolo</vt:lpstr>
      <vt:lpstr>Presentazione standard di PowerPoint</vt:lpstr>
      <vt:lpstr>Presentazione standard di PowerPoint</vt:lpstr>
      <vt:lpstr>Presentazione standard di PowerPoint</vt:lpstr>
      <vt:lpstr>Azienda agraria: serbatoio di ricchezze tangibili e intangibili</vt:lpstr>
      <vt:lpstr>I punti critici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Bocchi</dc:creator>
  <cp:lastModifiedBy>antonio.sposicchi</cp:lastModifiedBy>
  <cp:revision>42</cp:revision>
  <dcterms:created xsi:type="dcterms:W3CDTF">2016-06-14T13:22:30Z</dcterms:created>
  <dcterms:modified xsi:type="dcterms:W3CDTF">2016-07-12T12:40:02Z</dcterms:modified>
</cp:coreProperties>
</file>