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3" r:id="rId3"/>
    <p:sldId id="308" r:id="rId4"/>
    <p:sldId id="307" r:id="rId5"/>
    <p:sldId id="306" r:id="rId6"/>
    <p:sldId id="310" r:id="rId7"/>
    <p:sldId id="293" r:id="rId8"/>
    <p:sldId id="279" r:id="rId9"/>
    <p:sldId id="259" r:id="rId10"/>
    <p:sldId id="311" r:id="rId11"/>
    <p:sldId id="313" r:id="rId12"/>
    <p:sldId id="318" r:id="rId13"/>
    <p:sldId id="317" r:id="rId14"/>
    <p:sldId id="314" r:id="rId15"/>
    <p:sldId id="319" r:id="rId16"/>
    <p:sldId id="292" r:id="rId17"/>
  </p:sldIdLst>
  <p:sldSz cx="9144000" cy="6858000" type="screen4x3"/>
  <p:notesSz cx="6724650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3523A579-E124-47F8-A857-741C49C0320A}">
          <p14:sldIdLst>
            <p14:sldId id="256"/>
            <p14:sldId id="303"/>
            <p14:sldId id="308"/>
            <p14:sldId id="307"/>
            <p14:sldId id="306"/>
            <p14:sldId id="310"/>
            <p14:sldId id="293"/>
            <p14:sldId id="279"/>
            <p14:sldId id="259"/>
            <p14:sldId id="311"/>
            <p14:sldId id="313"/>
            <p14:sldId id="318"/>
            <p14:sldId id="317"/>
            <p14:sldId id="314"/>
            <p14:sldId id="319"/>
            <p14:sldId id="292"/>
          </p14:sldIdLst>
        </p14:section>
        <p14:section name="Sezione senza titolo" id="{59B89D19-FC51-4AE0-B850-BB4BCEEB6314}">
          <p14:sldIdLst/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EA" initials="INEA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80" autoAdjust="0"/>
  </p:normalViewPr>
  <p:slideViewPr>
    <p:cSldViewPr>
      <p:cViewPr>
        <p:scale>
          <a:sx n="100" d="100"/>
          <a:sy n="100" d="100"/>
        </p:scale>
        <p:origin x="-504" y="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08689-FD3F-4BEE-AA44-9D07CA10140E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83D78B-B40C-4D2A-935D-0F7D560FC79C}">
      <dgm:prSet phldrT="[Testo]" custT="1"/>
      <dgm:spPr/>
      <dgm:t>
        <a:bodyPr/>
        <a:lstStyle/>
        <a:p>
          <a:r>
            <a:rPr lang="it-IT" sz="1800" b="0" dirty="0" smtClean="0">
              <a:solidFill>
                <a:schemeClr val="tx2"/>
              </a:solidFill>
              <a:latin typeface="Calibri" pitchFamily="34" charset="0"/>
            </a:rPr>
            <a:t>Dati  strutturali</a:t>
          </a:r>
          <a:endParaRPr lang="it-IT" sz="1800" b="0" dirty="0">
            <a:solidFill>
              <a:schemeClr val="tx2"/>
            </a:solidFill>
            <a:latin typeface="Calibri" pitchFamily="34" charset="0"/>
          </a:endParaRPr>
        </a:p>
      </dgm:t>
    </dgm:pt>
    <dgm:pt modelId="{44519310-CB6C-4423-B7C9-73D19985D7A1}" type="parTrans" cxnId="{38259365-34CE-445D-B831-98259C2DFBCF}">
      <dgm:prSet/>
      <dgm:spPr/>
      <dgm:t>
        <a:bodyPr/>
        <a:lstStyle/>
        <a:p>
          <a:endParaRPr lang="it-IT" sz="1600"/>
        </a:p>
      </dgm:t>
    </dgm:pt>
    <dgm:pt modelId="{84F3A26B-D124-4F65-8BE5-5CD159480609}" type="sibTrans" cxnId="{38259365-34CE-445D-B831-98259C2DFBCF}">
      <dgm:prSet/>
      <dgm:spPr/>
      <dgm:t>
        <a:bodyPr/>
        <a:lstStyle/>
        <a:p>
          <a:endParaRPr lang="it-IT" sz="1600"/>
        </a:p>
      </dgm:t>
    </dgm:pt>
    <dgm:pt modelId="{309358F9-27CA-4009-8800-988147E7AC30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Superficie aziendale (distinta per possesso, destinazione, ecc.)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C96325F1-4254-4F58-860A-8F545D3978D4}" type="parTrans" cxnId="{36B87C62-ECCE-49A3-BBC7-9215CDCF9E7F}">
      <dgm:prSet/>
      <dgm:spPr/>
      <dgm:t>
        <a:bodyPr/>
        <a:lstStyle/>
        <a:p>
          <a:endParaRPr lang="it-IT" sz="1600"/>
        </a:p>
      </dgm:t>
    </dgm:pt>
    <dgm:pt modelId="{D61C2F69-F349-4F1C-A1EB-9880BFD6E04D}" type="sibTrans" cxnId="{36B87C62-ECCE-49A3-BBC7-9215CDCF9E7F}">
      <dgm:prSet/>
      <dgm:spPr/>
      <dgm:t>
        <a:bodyPr/>
        <a:lstStyle/>
        <a:p>
          <a:endParaRPr lang="it-IT" sz="1600"/>
        </a:p>
      </dgm:t>
    </dgm:pt>
    <dgm:pt modelId="{BFE844B4-39AF-4301-BA32-65B613AABF3C}">
      <dgm:prSet phldrT="[Testo]" custT="1"/>
      <dgm:spPr/>
      <dgm:t>
        <a:bodyPr/>
        <a:lstStyle/>
        <a:p>
          <a:r>
            <a:rPr lang="it-IT" sz="1800" b="0" dirty="0" smtClean="0">
              <a:solidFill>
                <a:schemeClr val="tx2"/>
              </a:solidFill>
              <a:latin typeface="Calibri" pitchFamily="34" charset="0"/>
            </a:rPr>
            <a:t>Dati economici</a:t>
          </a:r>
          <a:endParaRPr lang="it-IT" sz="1800" b="0" dirty="0">
            <a:solidFill>
              <a:schemeClr val="tx2"/>
            </a:solidFill>
            <a:latin typeface="Calibri" pitchFamily="34" charset="0"/>
          </a:endParaRPr>
        </a:p>
      </dgm:t>
    </dgm:pt>
    <dgm:pt modelId="{F8BEED9E-BB68-49EE-9B9F-F0A40400C2AF}" type="parTrans" cxnId="{F11F3E56-296B-4563-85E6-29B6F1594C07}">
      <dgm:prSet/>
      <dgm:spPr/>
      <dgm:t>
        <a:bodyPr/>
        <a:lstStyle/>
        <a:p>
          <a:endParaRPr lang="it-IT" sz="1600"/>
        </a:p>
      </dgm:t>
    </dgm:pt>
    <dgm:pt modelId="{22916F57-546B-4E88-B1C8-B7E3DFE79073}" type="sibTrans" cxnId="{F11F3E56-296B-4563-85E6-29B6F1594C07}">
      <dgm:prSet/>
      <dgm:spPr/>
      <dgm:t>
        <a:bodyPr/>
        <a:lstStyle/>
        <a:p>
          <a:endParaRPr lang="it-IT" sz="1600"/>
        </a:p>
      </dgm:t>
    </dgm:pt>
    <dgm:pt modelId="{BC2A51F6-AF34-4AE3-AA06-9B198CC5599D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Valore della produzione, per componenti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6A4A6728-4D0C-4CC5-8992-9798D9A98FFE}" type="parTrans" cxnId="{BCAB5218-CA14-4389-B404-AC17BE1BB786}">
      <dgm:prSet/>
      <dgm:spPr/>
      <dgm:t>
        <a:bodyPr/>
        <a:lstStyle/>
        <a:p>
          <a:endParaRPr lang="it-IT" sz="1600"/>
        </a:p>
      </dgm:t>
    </dgm:pt>
    <dgm:pt modelId="{1A78605B-1E6E-4038-93BF-6AA20FCA8A5D}" type="sibTrans" cxnId="{BCAB5218-CA14-4389-B404-AC17BE1BB786}">
      <dgm:prSet/>
      <dgm:spPr/>
      <dgm:t>
        <a:bodyPr/>
        <a:lstStyle/>
        <a:p>
          <a:endParaRPr lang="it-IT" sz="1600"/>
        </a:p>
      </dgm:t>
    </dgm:pt>
    <dgm:pt modelId="{61BD6694-9D8A-4626-8E8F-EC232820FC8A}">
      <dgm:prSet phldrT="[Testo]" custT="1"/>
      <dgm:spPr/>
      <dgm:t>
        <a:bodyPr/>
        <a:lstStyle/>
        <a:p>
          <a:r>
            <a:rPr lang="it-IT" sz="1800" b="0" dirty="0" smtClean="0">
              <a:solidFill>
                <a:schemeClr val="tx2"/>
              </a:solidFill>
              <a:latin typeface="Calibri" pitchFamily="34" charset="0"/>
            </a:rPr>
            <a:t>Dati extracontabili</a:t>
          </a:r>
          <a:endParaRPr lang="it-IT" sz="1800" b="0" dirty="0">
            <a:solidFill>
              <a:schemeClr val="tx2"/>
            </a:solidFill>
            <a:latin typeface="Calibri" pitchFamily="34" charset="0"/>
          </a:endParaRPr>
        </a:p>
      </dgm:t>
    </dgm:pt>
    <dgm:pt modelId="{6F140D8C-7D7D-43F6-9AF6-4CE85C8D9F0A}" type="parTrans" cxnId="{D21DC6AB-8DB8-4DB1-BA25-8CF34F0BCB15}">
      <dgm:prSet/>
      <dgm:spPr/>
      <dgm:t>
        <a:bodyPr/>
        <a:lstStyle/>
        <a:p>
          <a:endParaRPr lang="it-IT" sz="1600"/>
        </a:p>
      </dgm:t>
    </dgm:pt>
    <dgm:pt modelId="{E2CD60D7-6097-4A35-93E3-3BDA2C52B2BC}" type="sibTrans" cxnId="{D21DC6AB-8DB8-4DB1-BA25-8CF34F0BCB15}">
      <dgm:prSet/>
      <dgm:spPr/>
      <dgm:t>
        <a:bodyPr/>
        <a:lstStyle/>
        <a:p>
          <a:endParaRPr lang="it-IT" sz="1600"/>
        </a:p>
      </dgm:t>
    </dgm:pt>
    <dgm:pt modelId="{264E6C14-7677-4337-A84A-8443EA3132FD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Localizzazione  aziendale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00239F73-FF34-4531-8B9C-AD5CC7AE9C48}" type="parTrans" cxnId="{6E9DB027-3DD5-4284-A65D-B42495A9E3A1}">
      <dgm:prSet/>
      <dgm:spPr/>
      <dgm:t>
        <a:bodyPr/>
        <a:lstStyle/>
        <a:p>
          <a:endParaRPr lang="it-IT" sz="1600"/>
        </a:p>
      </dgm:t>
    </dgm:pt>
    <dgm:pt modelId="{E5A1CA5F-AB88-484E-A3B1-1CD593216ABD}" type="sibTrans" cxnId="{6E9DB027-3DD5-4284-A65D-B42495A9E3A1}">
      <dgm:prSet/>
      <dgm:spPr/>
      <dgm:t>
        <a:bodyPr/>
        <a:lstStyle/>
        <a:p>
          <a:endParaRPr lang="it-IT" sz="1600"/>
        </a:p>
      </dgm:t>
    </dgm:pt>
    <dgm:pt modelId="{0F9ED82C-1DE4-409B-B1E8-F8ACB1D5FE30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Unità Lavorative (familiari, salariati, avventizi)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01E10BBB-89BB-4DBE-8BC8-75DAFD180857}" type="parTrans" cxnId="{51FAEF62-3BA8-48B9-83F2-3B893AD2DD16}">
      <dgm:prSet/>
      <dgm:spPr/>
      <dgm:t>
        <a:bodyPr/>
        <a:lstStyle/>
        <a:p>
          <a:endParaRPr lang="it-IT" sz="1600"/>
        </a:p>
      </dgm:t>
    </dgm:pt>
    <dgm:pt modelId="{1A74C5C6-598B-4475-81F7-ADA4C384BAF0}" type="sibTrans" cxnId="{51FAEF62-3BA8-48B9-83F2-3B893AD2DD16}">
      <dgm:prSet/>
      <dgm:spPr/>
      <dgm:t>
        <a:bodyPr/>
        <a:lstStyle/>
        <a:p>
          <a:endParaRPr lang="it-IT" sz="1600"/>
        </a:p>
      </dgm:t>
    </dgm:pt>
    <dgm:pt modelId="{DAA72696-79E8-4BAE-87E1-CB27432BC8A2}">
      <dgm:prSet phldrT="[Testo]" custT="1"/>
      <dgm:spPr/>
      <dgm:t>
        <a:bodyPr/>
        <a:lstStyle/>
        <a:p>
          <a:pPr algn="l"/>
          <a:r>
            <a:rPr lang="it-IT" sz="2000" b="1" dirty="0" smtClean="0">
              <a:solidFill>
                <a:schemeClr val="tx2"/>
              </a:solidFill>
              <a:latin typeface="Calibri" pitchFamily="34" charset="0"/>
            </a:rPr>
            <a:t>Costi di produzione, per componenti e attività produttiva</a:t>
          </a:r>
          <a:endParaRPr lang="it-IT" sz="2000" b="1" dirty="0">
            <a:solidFill>
              <a:schemeClr val="tx2"/>
            </a:solidFill>
            <a:latin typeface="Calibri" pitchFamily="34" charset="0"/>
          </a:endParaRPr>
        </a:p>
      </dgm:t>
    </dgm:pt>
    <dgm:pt modelId="{C16426E1-C27A-4970-A350-3403EE09BB6F}" type="parTrans" cxnId="{CAA02525-B3ED-4E33-89BB-AD37C68DFF91}">
      <dgm:prSet/>
      <dgm:spPr/>
      <dgm:t>
        <a:bodyPr/>
        <a:lstStyle/>
        <a:p>
          <a:endParaRPr lang="it-IT" sz="1600"/>
        </a:p>
      </dgm:t>
    </dgm:pt>
    <dgm:pt modelId="{9E2025B6-48B6-4F08-9524-DE9733CF7686}" type="sibTrans" cxnId="{CAA02525-B3ED-4E33-89BB-AD37C68DFF91}">
      <dgm:prSet/>
      <dgm:spPr/>
      <dgm:t>
        <a:bodyPr/>
        <a:lstStyle/>
        <a:p>
          <a:endParaRPr lang="it-IT" sz="1600"/>
        </a:p>
      </dgm:t>
    </dgm:pt>
    <dgm:pt modelId="{ED8F4843-8BB3-4DCB-A1AA-ABD532D3C1FD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Capitali aziendali (Fabbricati, macchine, piantagioni, bestiame)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FB6D46CA-D4BB-4350-AEB1-67C60B05667E}" type="parTrans" cxnId="{F60F7E9A-C226-47DC-A201-01B06C309ACC}">
      <dgm:prSet/>
      <dgm:spPr/>
      <dgm:t>
        <a:bodyPr/>
        <a:lstStyle/>
        <a:p>
          <a:endParaRPr lang="it-IT" sz="1600"/>
        </a:p>
      </dgm:t>
    </dgm:pt>
    <dgm:pt modelId="{776D88C6-7C67-4BC6-994C-10E272251D79}" type="sibTrans" cxnId="{F60F7E9A-C226-47DC-A201-01B06C309ACC}">
      <dgm:prSet/>
      <dgm:spPr/>
      <dgm:t>
        <a:bodyPr/>
        <a:lstStyle/>
        <a:p>
          <a:endParaRPr lang="it-IT" sz="1600"/>
        </a:p>
      </dgm:t>
    </dgm:pt>
    <dgm:pt modelId="{1CD0EA3C-7F1D-4508-848E-0CC5AE1ED73B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Redditi, </a:t>
          </a:r>
          <a:r>
            <a:rPr lang="it-IT" sz="2000" b="1" dirty="0" smtClean="0">
              <a:solidFill>
                <a:schemeClr val="tx2"/>
              </a:solidFill>
              <a:latin typeface="Calibri" pitchFamily="34" charset="0"/>
            </a:rPr>
            <a:t>margini lordi attività </a:t>
          </a:r>
          <a:endParaRPr lang="it-IT" sz="2000" b="1" dirty="0">
            <a:solidFill>
              <a:schemeClr val="tx2"/>
            </a:solidFill>
            <a:latin typeface="Calibri" pitchFamily="34" charset="0"/>
          </a:endParaRPr>
        </a:p>
      </dgm:t>
    </dgm:pt>
    <dgm:pt modelId="{1398D84B-ABB4-4295-BB42-F3A00BA2BCB0}" type="parTrans" cxnId="{B29C893E-48E9-4BAA-87E5-D0A51D43968A}">
      <dgm:prSet/>
      <dgm:spPr/>
      <dgm:t>
        <a:bodyPr/>
        <a:lstStyle/>
        <a:p>
          <a:endParaRPr lang="it-IT" sz="1600"/>
        </a:p>
      </dgm:t>
    </dgm:pt>
    <dgm:pt modelId="{B2D021E0-178D-4790-9BF0-6AE53FA2AE43}" type="sibTrans" cxnId="{B29C893E-48E9-4BAA-87E5-D0A51D43968A}">
      <dgm:prSet/>
      <dgm:spPr/>
      <dgm:t>
        <a:bodyPr/>
        <a:lstStyle/>
        <a:p>
          <a:endParaRPr lang="it-IT" sz="1600"/>
        </a:p>
      </dgm:t>
    </dgm:pt>
    <dgm:pt modelId="{8869AA86-2BB0-464D-A377-18CBB1013F63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Composizione della famiglia, redditi extra-agricoli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067CD171-2C35-4C37-B2BD-53A74A1BEECA}" type="parTrans" cxnId="{7970A9FE-75CD-4115-B60D-10E38CA1AFC9}">
      <dgm:prSet/>
      <dgm:spPr/>
      <dgm:t>
        <a:bodyPr/>
        <a:lstStyle/>
        <a:p>
          <a:endParaRPr lang="it-IT" sz="1600"/>
        </a:p>
      </dgm:t>
    </dgm:pt>
    <dgm:pt modelId="{C4E249E6-4786-4B2B-ABD2-CA97DBB41815}" type="sibTrans" cxnId="{7970A9FE-75CD-4115-B60D-10E38CA1AFC9}">
      <dgm:prSet/>
      <dgm:spPr/>
      <dgm:t>
        <a:bodyPr/>
        <a:lstStyle/>
        <a:p>
          <a:endParaRPr lang="it-IT" sz="1600"/>
        </a:p>
      </dgm:t>
    </dgm:pt>
    <dgm:pt modelId="{D51DB07C-677C-465D-A6AD-5BCD6A1DCF77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Intervento pubblico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71C5B6B4-531A-4E70-837D-BFA1C7E476AB}" type="parTrans" cxnId="{7F5891F4-4494-4208-9491-1E9C5D4AF5C9}">
      <dgm:prSet/>
      <dgm:spPr/>
      <dgm:t>
        <a:bodyPr/>
        <a:lstStyle/>
        <a:p>
          <a:endParaRPr lang="it-IT" sz="1600"/>
        </a:p>
      </dgm:t>
    </dgm:pt>
    <dgm:pt modelId="{97721382-B5AE-4541-9C55-340C0AE0B7D0}" type="sibTrans" cxnId="{7F5891F4-4494-4208-9491-1E9C5D4AF5C9}">
      <dgm:prSet/>
      <dgm:spPr/>
      <dgm:t>
        <a:bodyPr/>
        <a:lstStyle/>
        <a:p>
          <a:endParaRPr lang="it-IT" sz="1600"/>
        </a:p>
      </dgm:t>
    </dgm:pt>
    <dgm:pt modelId="{A848F0AB-366C-488D-933B-E346B410036A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Qualità delle produzioni, certificazioni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EC8047A8-9799-414B-A820-7E0520819F30}" type="parTrans" cxnId="{8608D67B-54AE-4675-AD2F-7EFE0948E5DE}">
      <dgm:prSet/>
      <dgm:spPr/>
      <dgm:t>
        <a:bodyPr/>
        <a:lstStyle/>
        <a:p>
          <a:endParaRPr lang="it-IT"/>
        </a:p>
      </dgm:t>
    </dgm:pt>
    <dgm:pt modelId="{8A30F8BC-CE00-4CE7-8FED-891DC33F0176}" type="sibTrans" cxnId="{8608D67B-54AE-4675-AD2F-7EFE0948E5DE}">
      <dgm:prSet/>
      <dgm:spPr/>
      <dgm:t>
        <a:bodyPr/>
        <a:lstStyle/>
        <a:p>
          <a:endParaRPr lang="it-IT"/>
        </a:p>
      </dgm:t>
    </dgm:pt>
    <dgm:pt modelId="{3CEE30AB-3C41-4EE8-82E2-42E89741BF02}">
      <dgm:prSet phldrT="[Testo]" custT="1"/>
      <dgm:spPr/>
      <dgm:t>
        <a:bodyPr/>
        <a:lstStyle/>
        <a:p>
          <a:pPr algn="l"/>
          <a:r>
            <a:rPr lang="it-IT" sz="2000" b="0" dirty="0" smtClean="0">
              <a:solidFill>
                <a:schemeClr val="tx2"/>
              </a:solidFill>
              <a:latin typeface="Calibri" pitchFamily="34" charset="0"/>
            </a:rPr>
            <a:t>Qualità, quantità mezzi tecnici, utilizzo acqua</a:t>
          </a:r>
          <a:endParaRPr lang="it-IT" sz="2000" b="0" dirty="0">
            <a:solidFill>
              <a:schemeClr val="tx2"/>
            </a:solidFill>
            <a:latin typeface="Calibri" pitchFamily="34" charset="0"/>
          </a:endParaRPr>
        </a:p>
      </dgm:t>
    </dgm:pt>
    <dgm:pt modelId="{7F172121-5D63-4901-8016-CCAD818CABCE}" type="parTrans" cxnId="{6ECA3598-90A5-420B-A50A-5674FFAE9469}">
      <dgm:prSet/>
      <dgm:spPr/>
      <dgm:t>
        <a:bodyPr/>
        <a:lstStyle/>
        <a:p>
          <a:endParaRPr lang="it-IT"/>
        </a:p>
      </dgm:t>
    </dgm:pt>
    <dgm:pt modelId="{8691373D-9138-46A9-A1E9-2362093E69C4}" type="sibTrans" cxnId="{6ECA3598-90A5-420B-A50A-5674FFAE9469}">
      <dgm:prSet/>
      <dgm:spPr/>
      <dgm:t>
        <a:bodyPr/>
        <a:lstStyle/>
        <a:p>
          <a:endParaRPr lang="it-IT"/>
        </a:p>
      </dgm:t>
    </dgm:pt>
    <dgm:pt modelId="{BFD07EE9-AE7E-4F0D-8D65-E0E1BB8B8C87}" type="pres">
      <dgm:prSet presAssocID="{85F08689-FD3F-4BEE-AA44-9D07CA1014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CAA4E71-FA3A-4B3D-8097-A2E2F1F8C4B9}" type="pres">
      <dgm:prSet presAssocID="{3483D78B-B40C-4D2A-935D-0F7D560FC79C}" presName="linNode" presStyleCnt="0"/>
      <dgm:spPr/>
    </dgm:pt>
    <dgm:pt modelId="{0CB309FF-4C5E-4A39-858D-53EBDA0C972B}" type="pres">
      <dgm:prSet presAssocID="{3483D78B-B40C-4D2A-935D-0F7D560FC79C}" presName="parentText" presStyleLbl="node1" presStyleIdx="0" presStyleCnt="3" custScaleX="66858" custScaleY="14038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C0BF70-0C4D-4FF5-94C5-982EEFC1E94C}" type="pres">
      <dgm:prSet presAssocID="{3483D78B-B40C-4D2A-935D-0F7D560FC79C}" presName="descendantText" presStyleLbl="alignAccFollowNode1" presStyleIdx="0" presStyleCnt="3" custScaleX="118622" custScaleY="16926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BF56B6-D661-479E-8633-261B0E24F944}" type="pres">
      <dgm:prSet presAssocID="{84F3A26B-D124-4F65-8BE5-5CD159480609}" presName="sp" presStyleCnt="0"/>
      <dgm:spPr/>
    </dgm:pt>
    <dgm:pt modelId="{9180FBE8-1519-41EB-8698-63D65C477706}" type="pres">
      <dgm:prSet presAssocID="{BFE844B4-39AF-4301-BA32-65B613AABF3C}" presName="linNode" presStyleCnt="0"/>
      <dgm:spPr/>
    </dgm:pt>
    <dgm:pt modelId="{DBDACE47-88B8-4F99-8DBB-C7294FC002B9}" type="pres">
      <dgm:prSet presAssocID="{BFE844B4-39AF-4301-BA32-65B613AABF3C}" presName="parentText" presStyleLbl="node1" presStyleIdx="1" presStyleCnt="3" custScaleX="72226" custScaleY="119403" custLinFactNeighborX="-53" custLinFactNeighborY="-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DE1248-DDB6-44EA-BFD1-3B3381DAE719}" type="pres">
      <dgm:prSet presAssocID="{BFE844B4-39AF-4301-BA32-65B613AABF3C}" presName="descendantText" presStyleLbl="alignAccFollowNode1" presStyleIdx="1" presStyleCnt="3" custScaleX="129480" custScaleY="1549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EDB603-3C7F-42D7-B249-2649518C56E9}" type="pres">
      <dgm:prSet presAssocID="{22916F57-546B-4E88-B1C8-B7E3DFE79073}" presName="sp" presStyleCnt="0"/>
      <dgm:spPr/>
    </dgm:pt>
    <dgm:pt modelId="{8DC171C4-7C48-4448-A6FB-81BF0B5203D5}" type="pres">
      <dgm:prSet presAssocID="{61BD6694-9D8A-4626-8E8F-EC232820FC8A}" presName="linNode" presStyleCnt="0"/>
      <dgm:spPr/>
    </dgm:pt>
    <dgm:pt modelId="{F16B7FF4-A112-47F3-B842-DA5AD1B5840D}" type="pres">
      <dgm:prSet presAssocID="{61BD6694-9D8A-4626-8E8F-EC232820FC8A}" presName="parentText" presStyleLbl="node1" presStyleIdx="2" presStyleCnt="3" custScaleX="68296" custScaleY="10973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306887-F5D0-4EF3-A534-A61648730DFD}" type="pres">
      <dgm:prSet presAssocID="{61BD6694-9D8A-4626-8E8F-EC232820FC8A}" presName="descendantText" presStyleLbl="alignAccFollowNode1" presStyleIdx="2" presStyleCnt="3" custScaleX="123243" custScaleY="144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07A1B4F-3FAE-454A-8D4D-F2950585AE61}" type="presOf" srcId="{BC2A51F6-AF34-4AE3-AA06-9B198CC5599D}" destId="{93DE1248-DDB6-44EA-BFD1-3B3381DAE719}" srcOrd="0" destOrd="0" presId="urn:microsoft.com/office/officeart/2005/8/layout/vList5"/>
    <dgm:cxn modelId="{2B2B9D12-D900-48BB-8637-89D123AB1045}" type="presOf" srcId="{ED8F4843-8BB3-4DCB-A1AA-ABD532D3C1FD}" destId="{18C0BF70-0C4D-4FF5-94C5-982EEFC1E94C}" srcOrd="0" destOrd="2" presId="urn:microsoft.com/office/officeart/2005/8/layout/vList5"/>
    <dgm:cxn modelId="{F11F3E56-296B-4563-85E6-29B6F1594C07}" srcId="{85F08689-FD3F-4BEE-AA44-9D07CA10140E}" destId="{BFE844B4-39AF-4301-BA32-65B613AABF3C}" srcOrd="1" destOrd="0" parTransId="{F8BEED9E-BB68-49EE-9B9F-F0A40400C2AF}" sibTransId="{22916F57-546B-4E88-B1C8-B7E3DFE79073}"/>
    <dgm:cxn modelId="{86B83D53-7C04-4E86-B34A-6A0839FEC5E5}" type="presOf" srcId="{DAA72696-79E8-4BAE-87E1-CB27432BC8A2}" destId="{93DE1248-DDB6-44EA-BFD1-3B3381DAE719}" srcOrd="0" destOrd="1" presId="urn:microsoft.com/office/officeart/2005/8/layout/vList5"/>
    <dgm:cxn modelId="{021C412F-F33A-49D8-A547-9F99C2D9E91F}" type="presOf" srcId="{3CEE30AB-3C41-4EE8-82E2-42E89741BF02}" destId="{4C306887-F5D0-4EF3-A534-A61648730DFD}" srcOrd="0" destOrd="4" presId="urn:microsoft.com/office/officeart/2005/8/layout/vList5"/>
    <dgm:cxn modelId="{F60F7E9A-C226-47DC-A201-01B06C309ACC}" srcId="{3483D78B-B40C-4D2A-935D-0F7D560FC79C}" destId="{ED8F4843-8BB3-4DCB-A1AA-ABD532D3C1FD}" srcOrd="2" destOrd="0" parTransId="{FB6D46CA-D4BB-4350-AEB1-67C60B05667E}" sibTransId="{776D88C6-7C67-4BC6-994C-10E272251D79}"/>
    <dgm:cxn modelId="{51FAEF62-3BA8-48B9-83F2-3B893AD2DD16}" srcId="{3483D78B-B40C-4D2A-935D-0F7D560FC79C}" destId="{0F9ED82C-1DE4-409B-B1E8-F8ACB1D5FE30}" srcOrd="1" destOrd="0" parTransId="{01E10BBB-89BB-4DBE-8BC8-75DAFD180857}" sibTransId="{1A74C5C6-598B-4475-81F7-ADA4C384BAF0}"/>
    <dgm:cxn modelId="{6ECA3598-90A5-420B-A50A-5674FFAE9469}" srcId="{61BD6694-9D8A-4626-8E8F-EC232820FC8A}" destId="{3CEE30AB-3C41-4EE8-82E2-42E89741BF02}" srcOrd="4" destOrd="0" parTransId="{7F172121-5D63-4901-8016-CCAD818CABCE}" sibTransId="{8691373D-9138-46A9-A1E9-2362093E69C4}"/>
    <dgm:cxn modelId="{D21DC6AB-8DB8-4DB1-BA25-8CF34F0BCB15}" srcId="{85F08689-FD3F-4BEE-AA44-9D07CA10140E}" destId="{61BD6694-9D8A-4626-8E8F-EC232820FC8A}" srcOrd="2" destOrd="0" parTransId="{6F140D8C-7D7D-43F6-9AF6-4CE85C8D9F0A}" sibTransId="{E2CD60D7-6097-4A35-93E3-3BDA2C52B2BC}"/>
    <dgm:cxn modelId="{CAA02525-B3ED-4E33-89BB-AD37C68DFF91}" srcId="{BFE844B4-39AF-4301-BA32-65B613AABF3C}" destId="{DAA72696-79E8-4BAE-87E1-CB27432BC8A2}" srcOrd="1" destOrd="0" parTransId="{C16426E1-C27A-4970-A350-3403EE09BB6F}" sibTransId="{9E2025B6-48B6-4F08-9524-DE9733CF7686}"/>
    <dgm:cxn modelId="{B29C893E-48E9-4BAA-87E5-D0A51D43968A}" srcId="{BFE844B4-39AF-4301-BA32-65B613AABF3C}" destId="{1CD0EA3C-7F1D-4508-848E-0CC5AE1ED73B}" srcOrd="2" destOrd="0" parTransId="{1398D84B-ABB4-4295-BB42-F3A00BA2BCB0}" sibTransId="{B2D021E0-178D-4790-9BF0-6AE53FA2AE43}"/>
    <dgm:cxn modelId="{7F5891F4-4494-4208-9491-1E9C5D4AF5C9}" srcId="{61BD6694-9D8A-4626-8E8F-EC232820FC8A}" destId="{D51DB07C-677C-465D-A6AD-5BCD6A1DCF77}" srcOrd="2" destOrd="0" parTransId="{71C5B6B4-531A-4E70-837D-BFA1C7E476AB}" sibTransId="{97721382-B5AE-4541-9C55-340C0AE0B7D0}"/>
    <dgm:cxn modelId="{38259365-34CE-445D-B831-98259C2DFBCF}" srcId="{85F08689-FD3F-4BEE-AA44-9D07CA10140E}" destId="{3483D78B-B40C-4D2A-935D-0F7D560FC79C}" srcOrd="0" destOrd="0" parTransId="{44519310-CB6C-4423-B7C9-73D19985D7A1}" sibTransId="{84F3A26B-D124-4F65-8BE5-5CD159480609}"/>
    <dgm:cxn modelId="{5735B892-F125-4E78-8D46-22C65E4A4A71}" type="presOf" srcId="{264E6C14-7677-4337-A84A-8443EA3132FD}" destId="{4C306887-F5D0-4EF3-A534-A61648730DFD}" srcOrd="0" destOrd="0" presId="urn:microsoft.com/office/officeart/2005/8/layout/vList5"/>
    <dgm:cxn modelId="{36B87C62-ECCE-49A3-BBC7-9215CDCF9E7F}" srcId="{3483D78B-B40C-4D2A-935D-0F7D560FC79C}" destId="{309358F9-27CA-4009-8800-988147E7AC30}" srcOrd="0" destOrd="0" parTransId="{C96325F1-4254-4F58-860A-8F545D3978D4}" sibTransId="{D61C2F69-F349-4F1C-A1EB-9880BFD6E04D}"/>
    <dgm:cxn modelId="{D30FA506-5959-4D24-886A-BD49EFDAC77C}" type="presOf" srcId="{8869AA86-2BB0-464D-A377-18CBB1013F63}" destId="{4C306887-F5D0-4EF3-A534-A61648730DFD}" srcOrd="0" destOrd="1" presId="urn:microsoft.com/office/officeart/2005/8/layout/vList5"/>
    <dgm:cxn modelId="{EF1548EB-3A0A-4BD2-9F42-130589D2B209}" type="presOf" srcId="{309358F9-27CA-4009-8800-988147E7AC30}" destId="{18C0BF70-0C4D-4FF5-94C5-982EEFC1E94C}" srcOrd="0" destOrd="0" presId="urn:microsoft.com/office/officeart/2005/8/layout/vList5"/>
    <dgm:cxn modelId="{9DCC4B90-4584-4625-A496-E3CD4F52477A}" type="presOf" srcId="{61BD6694-9D8A-4626-8E8F-EC232820FC8A}" destId="{F16B7FF4-A112-47F3-B842-DA5AD1B5840D}" srcOrd="0" destOrd="0" presId="urn:microsoft.com/office/officeart/2005/8/layout/vList5"/>
    <dgm:cxn modelId="{BCAB5218-CA14-4389-B404-AC17BE1BB786}" srcId="{BFE844B4-39AF-4301-BA32-65B613AABF3C}" destId="{BC2A51F6-AF34-4AE3-AA06-9B198CC5599D}" srcOrd="0" destOrd="0" parTransId="{6A4A6728-4D0C-4CC5-8992-9798D9A98FFE}" sibTransId="{1A78605B-1E6E-4038-93BF-6AA20FCA8A5D}"/>
    <dgm:cxn modelId="{1356AEE6-F3A0-4525-A794-E09220C35E06}" type="presOf" srcId="{A848F0AB-366C-488D-933B-E346B410036A}" destId="{4C306887-F5D0-4EF3-A534-A61648730DFD}" srcOrd="0" destOrd="3" presId="urn:microsoft.com/office/officeart/2005/8/layout/vList5"/>
    <dgm:cxn modelId="{D91162AF-BA69-4738-985B-2AFF4190A34D}" type="presOf" srcId="{0F9ED82C-1DE4-409B-B1E8-F8ACB1D5FE30}" destId="{18C0BF70-0C4D-4FF5-94C5-982EEFC1E94C}" srcOrd="0" destOrd="1" presId="urn:microsoft.com/office/officeart/2005/8/layout/vList5"/>
    <dgm:cxn modelId="{8608D67B-54AE-4675-AD2F-7EFE0948E5DE}" srcId="{61BD6694-9D8A-4626-8E8F-EC232820FC8A}" destId="{A848F0AB-366C-488D-933B-E346B410036A}" srcOrd="3" destOrd="0" parTransId="{EC8047A8-9799-414B-A820-7E0520819F30}" sibTransId="{8A30F8BC-CE00-4CE7-8FED-891DC33F0176}"/>
    <dgm:cxn modelId="{BFE8E795-1D89-4E52-B525-C6D86BB4B978}" type="presOf" srcId="{1CD0EA3C-7F1D-4508-848E-0CC5AE1ED73B}" destId="{93DE1248-DDB6-44EA-BFD1-3B3381DAE719}" srcOrd="0" destOrd="2" presId="urn:microsoft.com/office/officeart/2005/8/layout/vList5"/>
    <dgm:cxn modelId="{59E01EA7-4A3F-493A-843C-747594776FDE}" type="presOf" srcId="{3483D78B-B40C-4D2A-935D-0F7D560FC79C}" destId="{0CB309FF-4C5E-4A39-858D-53EBDA0C972B}" srcOrd="0" destOrd="0" presId="urn:microsoft.com/office/officeart/2005/8/layout/vList5"/>
    <dgm:cxn modelId="{7E7CD091-AD6F-488A-93AE-1024A663AD9C}" type="presOf" srcId="{BFE844B4-39AF-4301-BA32-65B613AABF3C}" destId="{DBDACE47-88B8-4F99-8DBB-C7294FC002B9}" srcOrd="0" destOrd="0" presId="urn:microsoft.com/office/officeart/2005/8/layout/vList5"/>
    <dgm:cxn modelId="{6E9DB027-3DD5-4284-A65D-B42495A9E3A1}" srcId="{61BD6694-9D8A-4626-8E8F-EC232820FC8A}" destId="{264E6C14-7677-4337-A84A-8443EA3132FD}" srcOrd="0" destOrd="0" parTransId="{00239F73-FF34-4531-8B9C-AD5CC7AE9C48}" sibTransId="{E5A1CA5F-AB88-484E-A3B1-1CD593216ABD}"/>
    <dgm:cxn modelId="{3710ED1C-BB2F-4AA3-AD0D-7210F3FE9DDC}" type="presOf" srcId="{85F08689-FD3F-4BEE-AA44-9D07CA10140E}" destId="{BFD07EE9-AE7E-4F0D-8D65-E0E1BB8B8C87}" srcOrd="0" destOrd="0" presId="urn:microsoft.com/office/officeart/2005/8/layout/vList5"/>
    <dgm:cxn modelId="{EBF79168-E358-4F74-9F4B-E7A18B09501D}" type="presOf" srcId="{D51DB07C-677C-465D-A6AD-5BCD6A1DCF77}" destId="{4C306887-F5D0-4EF3-A534-A61648730DFD}" srcOrd="0" destOrd="2" presId="urn:microsoft.com/office/officeart/2005/8/layout/vList5"/>
    <dgm:cxn modelId="{7970A9FE-75CD-4115-B60D-10E38CA1AFC9}" srcId="{61BD6694-9D8A-4626-8E8F-EC232820FC8A}" destId="{8869AA86-2BB0-464D-A377-18CBB1013F63}" srcOrd="1" destOrd="0" parTransId="{067CD171-2C35-4C37-B2BD-53A74A1BEECA}" sibTransId="{C4E249E6-4786-4B2B-ABD2-CA97DBB41815}"/>
    <dgm:cxn modelId="{B713627F-DD0A-471C-934A-5F6985D5C922}" type="presParOf" srcId="{BFD07EE9-AE7E-4F0D-8D65-E0E1BB8B8C87}" destId="{ACAA4E71-FA3A-4B3D-8097-A2E2F1F8C4B9}" srcOrd="0" destOrd="0" presId="urn:microsoft.com/office/officeart/2005/8/layout/vList5"/>
    <dgm:cxn modelId="{A017D4B3-346F-412B-A477-962CBFACE4E7}" type="presParOf" srcId="{ACAA4E71-FA3A-4B3D-8097-A2E2F1F8C4B9}" destId="{0CB309FF-4C5E-4A39-858D-53EBDA0C972B}" srcOrd="0" destOrd="0" presId="urn:microsoft.com/office/officeart/2005/8/layout/vList5"/>
    <dgm:cxn modelId="{8896078E-A67E-4A82-9137-16495DE23D31}" type="presParOf" srcId="{ACAA4E71-FA3A-4B3D-8097-A2E2F1F8C4B9}" destId="{18C0BF70-0C4D-4FF5-94C5-982EEFC1E94C}" srcOrd="1" destOrd="0" presId="urn:microsoft.com/office/officeart/2005/8/layout/vList5"/>
    <dgm:cxn modelId="{6C38CC74-0401-4201-94F8-84A983FFCF75}" type="presParOf" srcId="{BFD07EE9-AE7E-4F0D-8D65-E0E1BB8B8C87}" destId="{50BF56B6-D661-479E-8633-261B0E24F944}" srcOrd="1" destOrd="0" presId="urn:microsoft.com/office/officeart/2005/8/layout/vList5"/>
    <dgm:cxn modelId="{54105EB9-B4C7-4C17-9F5C-5C409B536F28}" type="presParOf" srcId="{BFD07EE9-AE7E-4F0D-8D65-E0E1BB8B8C87}" destId="{9180FBE8-1519-41EB-8698-63D65C477706}" srcOrd="2" destOrd="0" presId="urn:microsoft.com/office/officeart/2005/8/layout/vList5"/>
    <dgm:cxn modelId="{CC29A62C-84E5-4F96-A587-C614CEA0E65E}" type="presParOf" srcId="{9180FBE8-1519-41EB-8698-63D65C477706}" destId="{DBDACE47-88B8-4F99-8DBB-C7294FC002B9}" srcOrd="0" destOrd="0" presId="urn:microsoft.com/office/officeart/2005/8/layout/vList5"/>
    <dgm:cxn modelId="{647C754C-0EA5-4608-B362-2E58E634DEE0}" type="presParOf" srcId="{9180FBE8-1519-41EB-8698-63D65C477706}" destId="{93DE1248-DDB6-44EA-BFD1-3B3381DAE719}" srcOrd="1" destOrd="0" presId="urn:microsoft.com/office/officeart/2005/8/layout/vList5"/>
    <dgm:cxn modelId="{5309DCC6-DEE3-486C-8038-91F4A7C4EEAC}" type="presParOf" srcId="{BFD07EE9-AE7E-4F0D-8D65-E0E1BB8B8C87}" destId="{C3EDB603-3C7F-42D7-B249-2649518C56E9}" srcOrd="3" destOrd="0" presId="urn:microsoft.com/office/officeart/2005/8/layout/vList5"/>
    <dgm:cxn modelId="{D15657CA-D32D-4E74-B5F4-322F33B7A9A0}" type="presParOf" srcId="{BFD07EE9-AE7E-4F0D-8D65-E0E1BB8B8C87}" destId="{8DC171C4-7C48-4448-A6FB-81BF0B5203D5}" srcOrd="4" destOrd="0" presId="urn:microsoft.com/office/officeart/2005/8/layout/vList5"/>
    <dgm:cxn modelId="{33E6C4D7-D4B8-4F5C-AD73-56D3E4087C12}" type="presParOf" srcId="{8DC171C4-7C48-4448-A6FB-81BF0B5203D5}" destId="{F16B7FF4-A112-47F3-B842-DA5AD1B5840D}" srcOrd="0" destOrd="0" presId="urn:microsoft.com/office/officeart/2005/8/layout/vList5"/>
    <dgm:cxn modelId="{71846060-D34C-493D-A453-386EF2E3FF40}" type="presParOf" srcId="{8DC171C4-7C48-4448-A6FB-81BF0B5203D5}" destId="{4C306887-F5D0-4EF3-A534-A61648730DF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4650" cy="49371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08413" y="1"/>
            <a:ext cx="2914650" cy="49371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D24CC8F7-2F6E-415D-84AE-278D97FE6BC1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14650" cy="49371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08413" y="9378951"/>
            <a:ext cx="2914650" cy="49371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AD488B40-B41B-4FEF-9202-92AC367D0A2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286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4015" cy="49371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09079" y="1"/>
            <a:ext cx="2914015" cy="49371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7C283B74-025D-4AD1-B22D-F558BC3D69EA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2465" y="4690270"/>
            <a:ext cx="5379720" cy="444341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14015" cy="49371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09079" y="9378825"/>
            <a:ext cx="2914015" cy="49371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6AFC920C-EF55-4428-A376-D99786D9D10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35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490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017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017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99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998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461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920C-EF55-4428-A376-D99786D9D10A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63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A942B1-D2C4-48C2-95CA-0BB95B038984}" type="datetimeFigureOut">
              <a:rPr lang="it-IT" smtClean="0"/>
              <a:pPr/>
              <a:t>08/11/2016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5DBC27D-35F4-40BC-B41E-65CC5C709F4D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mailto:simonetta.deleo@crea.gov.it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mailto:laura.vigano@crea.gov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microsoft.com/office/2007/relationships/hdphoto" Target="../media/hdphoto1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87213" y="1556792"/>
            <a:ext cx="7772400" cy="1944216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it-IT" sz="3600" b="1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costi di produzione </a:t>
            </a:r>
            <a: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delle olive biologiche e </a:t>
            </a:r>
            <a:r>
              <a:rPr lang="it-IT" sz="3600" b="1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del grano duro </a:t>
            </a:r>
            <a: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biologico</a:t>
            </a:r>
            <a:b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3600" b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effectLst/>
                <a:latin typeface="Calibri" pitchFamily="34" charset="0"/>
              </a:rPr>
              <a:t>Simonetta </a:t>
            </a:r>
            <a:r>
              <a:rPr lang="it-IT" sz="2400" b="1" dirty="0">
                <a:effectLst/>
                <a:latin typeface="Calibri" pitchFamily="34" charset="0"/>
              </a:rPr>
              <a:t>De </a:t>
            </a:r>
            <a:r>
              <a:rPr lang="it-IT" sz="2400" b="1" dirty="0" smtClean="0">
                <a:effectLst/>
                <a:latin typeface="Calibri" pitchFamily="34" charset="0"/>
              </a:rPr>
              <a:t>Leo &amp; Laura Viganò</a:t>
            </a:r>
            <a:endParaRPr lang="it-IT" sz="2400" b="1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88" y="4221088"/>
            <a:ext cx="9144000" cy="1219200"/>
          </a:xfrm>
        </p:spPr>
        <p:txBody>
          <a:bodyPr>
            <a:noAutofit/>
          </a:bodyPr>
          <a:lstStyle/>
          <a:p>
            <a:endParaRPr lang="it-IT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Determinazione dei costi di produzione dell’olio extravergine d’oliva biologico, </a:t>
            </a:r>
          </a:p>
          <a:p>
            <a:r>
              <a:rPr lang="it-IT" sz="20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del grano duro biologico e tracciabilità delle filiere</a:t>
            </a:r>
          </a:p>
          <a:p>
            <a:pPr>
              <a:spcBef>
                <a:spcPts val="1200"/>
              </a:spcBef>
            </a:pPr>
            <a:r>
              <a:rPr lang="it-IT" sz="20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Foggia, 7 Novembre 2016</a:t>
            </a:r>
            <a:endParaRPr lang="it-IT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officeArt object" descr="Logo Cia New-01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649" y="5955601"/>
            <a:ext cx="1041867" cy="7693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" name="Immagine 8" descr="anabi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955600"/>
            <a:ext cx="1188145" cy="769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5" y="44626"/>
            <a:ext cx="887316" cy="8873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6804248" y="6142672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magine 14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4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467" y="980728"/>
            <a:ext cx="8801922" cy="3312368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7199" y="22667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Costi di produzione e margini lordi </a:t>
            </a:r>
          </a:p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attraverso la RICA</a:t>
            </a:r>
            <a:endParaRPr lang="it-IT" sz="32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7544" y="1556792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Confronto dei costi di produzione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delle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aziende biologiche e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convenzionali appartenenti alla stessa macro-area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per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</a:rPr>
              <a:t>processo produttivo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(frumento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</a:rPr>
              <a:t>duro e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olivo)</a:t>
            </a:r>
            <a:endParaRPr lang="it-IT" sz="2400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  <a:p>
            <a:pPr algn="just"/>
            <a:endParaRPr lang="it-IT" sz="2400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  <a:p>
            <a:pPr algn="just"/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Per singola macro-area:</a:t>
            </a:r>
          </a:p>
          <a:p>
            <a:pPr algn="just"/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calcolo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delle medie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nel triennio 2012-2014 di </a:t>
            </a:r>
            <a:r>
              <a:rPr lang="it-IT" sz="24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rese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, </a:t>
            </a:r>
            <a:r>
              <a:rPr lang="it-IT" sz="24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PLV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, </a:t>
            </a:r>
            <a:r>
              <a:rPr lang="it-IT" sz="24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costi </a:t>
            </a:r>
            <a:r>
              <a:rPr lang="it-IT" sz="24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variabili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(sementi, concimi e mezzi di difesa) e </a:t>
            </a:r>
            <a:r>
              <a:rPr lang="it-IT" sz="24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margini lordi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(differenza tra ricavi e costi), dopo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aver eliminato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gli </a:t>
            </a:r>
            <a:r>
              <a:rPr lang="it-IT" sz="2400" i="1" dirty="0" err="1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outlier</a:t>
            </a:r>
            <a:endParaRPr lang="it-IT" sz="2400" i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  <a:p>
            <a:pPr algn="just"/>
            <a:endParaRPr lang="it-IT" sz="2400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  <a:p>
            <a:pPr algn="just"/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Il </a:t>
            </a:r>
            <a:r>
              <a:rPr lang="it-IT" sz="24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costo del lavoro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è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stimato come remunerazione del contoterzista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</a:rPr>
              <a:t>per ciascuna operazione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agricola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(stime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effettuate su prezziari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Regione Sicilia 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– Giovanni Dara Guccione)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799304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magine 14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6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90" y="931942"/>
            <a:ext cx="8801922" cy="5593402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87624" y="241484"/>
            <a:ext cx="5674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Olivo – area Sud 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46897" y="961311"/>
            <a:ext cx="8339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Confronto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del processo produttivo olivo nelle aziende </a:t>
            </a:r>
            <a:r>
              <a:rPr lang="it-IT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biologiche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e convenzionali – medie 2012-2014, </a:t>
            </a:r>
            <a:r>
              <a:rPr lang="it-IT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area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Sud </a:t>
            </a:r>
            <a:r>
              <a:rPr lang="it-IT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Abruzzo, Molise, Campania, Puglia, Basilicata, Sicilia, Sardegna)</a:t>
            </a:r>
            <a:endParaRPr lang="it-IT" sz="20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447936"/>
              </p:ext>
            </p:extLst>
          </p:nvPr>
        </p:nvGraphicFramePr>
        <p:xfrm>
          <a:off x="683568" y="2140407"/>
          <a:ext cx="7796687" cy="2838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3566"/>
                <a:gridCol w="1450672"/>
                <a:gridCol w="1377221"/>
                <a:gridCol w="1175228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Biologiche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Convenzionali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% ∆bio-conv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N. processi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SAU (ha)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176,8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Resa(ql/ha)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-17,6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Produzione lorda totale 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-14,8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Costi variabili(Euro/ha)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-14,2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Concimi(Euro/ha)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-30,5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Difesa(Euro/ha)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-38,9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Margine Lordo(Euro/ha)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-15,0</a:t>
                      </a: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∆bio-conv Margine lordo(Euro/ha)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640008"/>
              </p:ext>
            </p:extLst>
          </p:nvPr>
        </p:nvGraphicFramePr>
        <p:xfrm>
          <a:off x="1403648" y="5270439"/>
          <a:ext cx="5760640" cy="1254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9006"/>
                <a:gridCol w="1101637"/>
                <a:gridCol w="1399997"/>
              </a:tblGrid>
              <a:tr h="37511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Biologiche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Convenzionali</a:t>
                      </a:r>
                    </a:p>
                  </a:txBody>
                  <a:tcPr marL="9525" marR="9525" marT="9525" marB="0" anchor="ctr"/>
                </a:tc>
              </a:tr>
              <a:tr h="21932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costi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variabili/PLV 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</a:tr>
              <a:tr h="30791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concimi/Costi variabili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difesa/Costi variabili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6799304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Immagine 15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90" y="931942"/>
            <a:ext cx="8801922" cy="5593402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7199" y="22667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tx2"/>
                </a:solidFill>
                <a:latin typeface="Calibri" pitchFamily="34" charset="0"/>
              </a:rPr>
              <a:t>Costo del </a:t>
            </a:r>
            <a:r>
              <a:rPr lang="it-IT" sz="2800" b="1" dirty="0" smtClean="0">
                <a:solidFill>
                  <a:schemeClr val="tx2"/>
                </a:solidFill>
                <a:latin typeface="Calibri" pitchFamily="34" charset="0"/>
              </a:rPr>
              <a:t>lavoro: Olivo – area Sud</a:t>
            </a:r>
            <a:endParaRPr lang="it-IT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799304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pic>
        <p:nvPicPr>
          <p:cNvPr id="19" name="Immagine 18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901114"/>
            <a:ext cx="937260" cy="888365"/>
          </a:xfrm>
          <a:prstGeom prst="rect">
            <a:avLst/>
          </a:prstGeom>
        </p:spPr>
      </p:pic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265193"/>
              </p:ext>
            </p:extLst>
          </p:nvPr>
        </p:nvGraphicFramePr>
        <p:xfrm>
          <a:off x="395536" y="1124744"/>
          <a:ext cx="8352927" cy="4472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8012"/>
                <a:gridCol w="718443"/>
                <a:gridCol w="572936"/>
                <a:gridCol w="691160"/>
                <a:gridCol w="682067"/>
                <a:gridCol w="739663"/>
                <a:gridCol w="828879"/>
                <a:gridCol w="522746"/>
                <a:gridCol w="679418"/>
                <a:gridCol w="718443"/>
                <a:gridCol w="691160"/>
              </a:tblGrid>
              <a:tr h="31303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Olivo Convenzionale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Olivo 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biologico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4386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N.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Oper.ni 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Ore/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ore/ha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 totale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N.</a:t>
                      </a:r>
                    </a:p>
                    <a:p>
                      <a:pPr algn="ctr" fontAlgn="ctr"/>
                      <a:r>
                        <a:rPr lang="it-IT" sz="18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Oper.ni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Ore/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ore/ha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Costo/</a:t>
                      </a:r>
                    </a:p>
                    <a:p>
                      <a:pPr algn="ctr" fontAlgn="ctr"/>
                      <a:r>
                        <a:rPr lang="it-IT" sz="1800" u="none" strike="noStrike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 totale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59928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erpicatura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</a:p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fresatura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34323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trattamenti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34323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concimazione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34323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potatura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52546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trinciatura residui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572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collocazione trappole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31303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raccolta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1.750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1.750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1.750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1.750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  <a:tr h="34323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2.090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1.925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11" marR="9011" marT="901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54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90" y="931942"/>
            <a:ext cx="8801922" cy="5593402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7199" y="22667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Grano duro – area Sud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16186" y="749894"/>
            <a:ext cx="8783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chemeClr val="tx2"/>
                </a:solidFill>
                <a:latin typeface="Calibri" pitchFamily="34" charset="0"/>
              </a:rPr>
              <a:t>Confronto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processo produttivo Grano duro nelle aziende </a:t>
            </a:r>
            <a:r>
              <a:rPr lang="it-IT" sz="2000" b="1" dirty="0">
                <a:solidFill>
                  <a:schemeClr val="tx2"/>
                </a:solidFill>
                <a:latin typeface="Calibri" pitchFamily="34" charset="0"/>
              </a:rPr>
              <a:t>biologiche e convenzionali – medie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2012-2014, </a:t>
            </a:r>
            <a:r>
              <a:rPr lang="it-IT" sz="2000" b="1" dirty="0">
                <a:solidFill>
                  <a:schemeClr val="tx2"/>
                </a:solidFill>
                <a:latin typeface="Calibri" pitchFamily="34" charset="0"/>
              </a:rPr>
              <a:t>area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Sud (Molise, Puglia, Basilicata, Calabria, Sicilia)</a:t>
            </a:r>
            <a:endParaRPr lang="it-IT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264041"/>
              </p:ext>
            </p:extLst>
          </p:nvPr>
        </p:nvGraphicFramePr>
        <p:xfrm>
          <a:off x="707480" y="1708359"/>
          <a:ext cx="7651750" cy="31298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2994"/>
                <a:gridCol w="1159356"/>
                <a:gridCol w="1442754"/>
                <a:gridCol w="1236646"/>
              </a:tblGrid>
              <a:tr h="2913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Biologiche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Convenzionali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 ∆bio-conv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N. processi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SAU (ha)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Resa(</a:t>
                      </a:r>
                      <a:r>
                        <a:rPr lang="it-IT" sz="18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ql</a:t>
                      </a:r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/ha)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-11,8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Produzione lorda totale (Euro/ha)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895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913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-2,0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Costi variabili(Euro/ha)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-20,5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Concimi(Euro/ha)</a:t>
                      </a:r>
                      <a:endParaRPr lang="it-IT" sz="1800" b="0" i="1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-33,7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Difesa(Euro/ha)</a:t>
                      </a:r>
                      <a:endParaRPr lang="it-IT" sz="1800" b="0" i="1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-67,9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sementi(Euro/ha)*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28,9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Margine Lordo(Euro/ha)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i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  <a:endParaRPr lang="it-IT" sz="1800" b="0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075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∆bio-conv Margine lordo(Euro/ha)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126371"/>
              </p:ext>
            </p:extLst>
          </p:nvPr>
        </p:nvGraphicFramePr>
        <p:xfrm>
          <a:off x="1324598" y="5013336"/>
          <a:ext cx="5886298" cy="14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4000"/>
                <a:gridCol w="1248198"/>
                <a:gridCol w="1434100"/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Biologiche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Convenzionali</a:t>
                      </a: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costi variabili/ PLV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concimi/Costi variabili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difesa/Costi variabili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Incidenza 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sementi/Costi variabili</a:t>
                      </a:r>
                      <a:endParaRPr lang="it-IT" sz="1800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6799304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Immagine 16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90" y="931942"/>
            <a:ext cx="8801922" cy="5593402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7199" y="22667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Costo del lavoro: </a:t>
            </a:r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Grano duro - area Sud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799304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Immagine 1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85446"/>
              </p:ext>
            </p:extLst>
          </p:nvPr>
        </p:nvGraphicFramePr>
        <p:xfrm>
          <a:off x="457200" y="1340768"/>
          <a:ext cx="8229599" cy="32086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6528"/>
                <a:gridCol w="670385"/>
                <a:gridCol w="494876"/>
                <a:gridCol w="696491"/>
                <a:gridCol w="730536"/>
                <a:gridCol w="601352"/>
                <a:gridCol w="782025"/>
                <a:gridCol w="494876"/>
                <a:gridCol w="782025"/>
                <a:gridCol w="723985"/>
                <a:gridCol w="586520"/>
              </a:tblGrid>
              <a:tr h="22059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Grano Convenzionale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Grano 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biologico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85209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N. oper.ni 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Ore/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ore/ha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Costo/ha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 totale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N. oper.ni 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Ore/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ore/ha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Costo/</a:t>
                      </a:r>
                    </a:p>
                    <a:p>
                      <a:pPr algn="ctr" fontAlgn="ctr"/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ha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 totale</a:t>
                      </a:r>
                      <a:endParaRPr lang="it-IT" sz="18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29260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aratura 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29260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erpicatura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29260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concimazione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57045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semina con seminatrice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29260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diserbo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29260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mietitrebbiatura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  <a:tr h="30653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  <a:endParaRPr lang="it-IT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58" marR="9158" marT="915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090" y="931942"/>
            <a:ext cx="8801922" cy="5593402"/>
          </a:xfrm>
        </p:spPr>
        <p:txBody>
          <a:bodyPr/>
          <a:lstStyle/>
          <a:p>
            <a:pPr lvl="0" algn="l">
              <a:tabLst>
                <a:tab pos="355600" algn="l"/>
              </a:tabLst>
            </a:pP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</a:rPr>
            </a:br>
            <a:r>
              <a:rPr lang="it-IT" sz="2000" dirty="0">
                <a:effectLst/>
                <a:latin typeface="Calibri" panose="020F0502020204030204" pitchFamily="34" charset="0"/>
              </a:rPr>
              <a:t/>
            </a:r>
            <a:br>
              <a:rPr lang="it-IT" sz="2000" dirty="0">
                <a:effectLst/>
                <a:latin typeface="Calibri" panose="020F0502020204030204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57436" y="412855"/>
            <a:ext cx="7331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Remunerazione </a:t>
            </a:r>
            <a:r>
              <a:rPr lang="it-IT" sz="28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dei </a:t>
            </a:r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fattori produttivi considerati 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799304" y="6143148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magine 14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387627"/>
              </p:ext>
            </p:extLst>
          </p:nvPr>
        </p:nvGraphicFramePr>
        <p:xfrm>
          <a:off x="467544" y="1340768"/>
          <a:ext cx="8185949" cy="1703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3564"/>
                <a:gridCol w="1516336"/>
                <a:gridCol w="2626049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OLIVO</a:t>
                      </a:r>
                      <a:endParaRPr lang="it-IT" sz="1800" b="1" i="1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biologico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convenzionale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costi variabili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costi del lavoro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1.925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2.090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costo 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 produzione</a:t>
                      </a:r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variabili </a:t>
                      </a:r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+lavoro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2.206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2.417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resa (</a:t>
                      </a:r>
                      <a:r>
                        <a:rPr lang="it-IT" sz="18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q/ha</a:t>
                      </a:r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prezzo (€)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105094"/>
              </p:ext>
            </p:extLst>
          </p:nvPr>
        </p:nvGraphicFramePr>
        <p:xfrm>
          <a:off x="467545" y="3501008"/>
          <a:ext cx="8185950" cy="1715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7705"/>
                <a:gridCol w="1536910"/>
                <a:gridCol w="2641335"/>
              </a:tblGrid>
              <a:tr h="5104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800" b="1" i="1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GRANO DURO</a:t>
                      </a:r>
                      <a:endParaRPr lang="it-IT" sz="1800" b="1" i="1" u="none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biologico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convenzionale</a:t>
                      </a:r>
                      <a:endParaRPr lang="it-IT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costi variabili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330</a:t>
                      </a:r>
                    </a:p>
                  </a:txBody>
                  <a:tcPr marL="9525" marR="9525" marT="9525" marB="0" anchor="ctr"/>
                </a:tc>
              </a:tr>
              <a:tr h="2964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costi del lavoro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465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costo di produzione : variabili </a:t>
                      </a:r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+lavoro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795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resa (</a:t>
                      </a:r>
                      <a:r>
                        <a:rPr lang="it-IT" sz="1800" u="none" strike="noStrike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q/ha</a:t>
                      </a:r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prezzo (€)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800" u="none" strike="noStrike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251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35306" y="1628800"/>
            <a:ext cx="7772400" cy="4608512"/>
          </a:xfrm>
        </p:spPr>
        <p:txBody>
          <a:bodyPr/>
          <a:lstStyle/>
          <a:p>
            <a: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Grazie per l’attenzione!</a:t>
            </a:r>
            <a:b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simonetta.deleo@crea.gov.it</a:t>
            </a: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laura.vigano@crea.gov.it</a:t>
            </a: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  <a:b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48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48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804248" y="6161723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Immagine 11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7808" y="1431940"/>
            <a:ext cx="7772400" cy="5435501"/>
          </a:xfrm>
        </p:spPr>
        <p:txBody>
          <a:bodyPr/>
          <a:lstStyle/>
          <a:p>
            <a:pPr algn="l">
              <a:buClr>
                <a:schemeClr val="accent1">
                  <a:lumMod val="75000"/>
                </a:schemeClr>
              </a:buClr>
            </a:pP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1800" dirty="0" smtClean="0">
                <a:effectLst/>
              </a:rPr>
              <a:t/>
            </a:r>
            <a:br>
              <a:rPr lang="it-IT" sz="1800" dirty="0" smtClean="0">
                <a:effectLst/>
              </a:rPr>
            </a:br>
            <a:r>
              <a:rPr lang="it-IT" sz="2400" dirty="0" smtClean="0">
                <a:effectLst/>
                <a:latin typeface="Calibri" panose="020F0502020204030204" pitchFamily="34" charset="0"/>
              </a:rPr>
              <a:t>Performance economiche delle aziende biologiche: cosa dice la letteratura </a:t>
            </a:r>
            <a: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</a:rPr>
              <a:t>Costi di produzione: variabili e </a:t>
            </a:r>
            <a:r>
              <a:rPr lang="it-IT" sz="2400" dirty="0" smtClean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</a:rPr>
              <a:t>fissi</a:t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</a:rPr>
              <a:t/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 smtClean="0">
                <a:effectLst/>
                <a:latin typeface="Calibri" panose="020F0502020204030204" pitchFamily="34" charset="0"/>
              </a:rPr>
              <a:t>Costi di produzione e margini lordi attraverso </a:t>
            </a:r>
            <a:r>
              <a:rPr lang="it-IT" sz="2400" dirty="0">
                <a:effectLst/>
                <a:latin typeface="Calibri" panose="020F0502020204030204" pitchFamily="34" charset="0"/>
              </a:rPr>
              <a:t>la RICA</a:t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</a:rPr>
              <a:t/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 smtClean="0">
                <a:effectLst/>
                <a:latin typeface="Calibri" panose="020F0502020204030204" pitchFamily="34" charset="0"/>
              </a:rPr>
              <a:t>Costi e margini lordi </a:t>
            </a:r>
            <a:r>
              <a:rPr lang="it-IT" sz="2400" dirty="0">
                <a:effectLst/>
                <a:latin typeface="Calibri" panose="020F0502020204030204" pitchFamily="34" charset="0"/>
              </a:rPr>
              <a:t>del grano duro</a:t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</a:rPr>
              <a:t/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</a:rPr>
              <a:t>Costi e margini lordi dell’olivo</a:t>
            </a:r>
            <a:br>
              <a:rPr lang="it-IT" sz="2400" dirty="0">
                <a:effectLst/>
                <a:latin typeface="Calibri" panose="020F0502020204030204" pitchFamily="34" charset="0"/>
              </a:rPr>
            </a:br>
            <a: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4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78193" y="908720"/>
            <a:ext cx="589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Articolazione della presentazione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9" y="5911268"/>
            <a:ext cx="887316" cy="8873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6804248" y="6143150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Immagine 16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1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285947"/>
            <a:ext cx="7772400" cy="5671445"/>
          </a:xfrm>
        </p:spPr>
        <p:txBody>
          <a:bodyPr/>
          <a:lstStyle/>
          <a:p>
            <a:pPr algn="l">
              <a:spcBef>
                <a:spcPts val="3000"/>
              </a:spcBef>
            </a:pP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Performance economiche dipendono da:</a:t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le rese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i costi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produzione </a:t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la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corresponsione di un </a:t>
            </a:r>
            <a:r>
              <a:rPr lang="it-IT" sz="22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premium </a:t>
            </a:r>
            <a:r>
              <a:rPr lang="it-IT" sz="2200" i="1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it-IT" sz="2200" i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il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sostegno delle politiche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mercato e agroambientali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la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capacità di gestione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dell’imprenditore</a:t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Molti studi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hanno posto a confronto il sistema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produzione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biologico e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quello convenzionale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 riguardo a ciascun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elemento</a:t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risultati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 sono sempre concordanti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anche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diversità delle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metodologie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adottate e dei </a:t>
            </a:r>
            <a:r>
              <a:rPr lang="it-IT" sz="2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gruppi di </a:t>
            </a: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confronto</a:t>
            </a:r>
            <a:r>
              <a:rPr lang="it-IT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2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88032" y="128012"/>
            <a:ext cx="673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Performance economiche delle aziende </a:t>
            </a:r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biologiche: cosa </a:t>
            </a:r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dice la letteratura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66" y="5951137"/>
            <a:ext cx="887316" cy="8873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8"/>
            <a:ext cx="1885829" cy="91438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804248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magine 7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433" y="1102678"/>
            <a:ext cx="9050115" cy="5782706"/>
          </a:xfrm>
        </p:spPr>
        <p:txBody>
          <a:bodyPr/>
          <a:lstStyle/>
          <a:p>
            <a:pPr lvl="0" algn="l">
              <a:tabLst>
                <a:tab pos="266700" algn="l"/>
              </a:tabLst>
            </a:pP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	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aziende biologiche sono economicamente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più redditizie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, a dispetto delle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rese 	frequentemente più basse</a:t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	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rese delle colture biologiche sono più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elevate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condizioni metereologiche 	avverse</a:t>
            </a: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	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ricavi più elevati sono dovuti al </a:t>
            </a:r>
            <a:r>
              <a:rPr lang="it-IT" sz="2000" i="1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premium </a:t>
            </a:r>
            <a:r>
              <a:rPr lang="it-IT" sz="2000" i="1" dirty="0" err="1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price</a:t>
            </a:r>
            <a:r>
              <a:rPr lang="it-IT" sz="2000" i="1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costi di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produzione 	tendenzialmente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più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bassi …</a:t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it-IT" sz="20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anche se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discordanza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degli studi riguardo alle componenti (es. costo del lavoro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	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costo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macchine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) incluse nel calcolo dei costi variabili e fissi non consente di trarre 	conclusioni certe sull’entità relativa di tali costi rispetto a quelle dei processi 	produttivi convenzionali</a:t>
            </a:r>
            <a:r>
              <a:rPr lang="it-IT" sz="16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	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differenza di redditività tra i due sistemi è spesso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determinata anche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da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	differenti abilità </a:t>
            </a:r>
            <a:r>
              <a:rPr lang="it-IT" sz="2000" dirty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gestionali </a:t>
            </a: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dell’agricoltore</a:t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it-IT" sz="2000" dirty="0" smtClean="0">
                <a:effectLst/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it-IT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2008" y="149731"/>
            <a:ext cx="716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Principali conclusioni studio FAO su redditività </a:t>
            </a:r>
          </a:p>
          <a:p>
            <a:pPr algn="ctr"/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it-IT" sz="2400" b="1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Nemes</a:t>
            </a:r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, 2009)</a:t>
            </a:r>
            <a:endParaRPr lang="it-IT" sz="24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12085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804248" y="6142197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magine 8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7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3596" y="26064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DI PRODUZIONE </a:t>
            </a:r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it-IT" sz="2400" b="1" dirty="0" err="1">
                <a:solidFill>
                  <a:schemeClr val="tx2"/>
                </a:solidFill>
                <a:latin typeface="Calibri" panose="020F0502020204030204" pitchFamily="34" charset="0"/>
              </a:rPr>
              <a:t>Nemes</a:t>
            </a:r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, 2009</a:t>
            </a:r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)</a:t>
            </a:r>
            <a:endParaRPr lang="it-IT" sz="24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50341" y="1052736"/>
            <a:ext cx="76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Costi </a:t>
            </a:r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 produzione totali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it-IT" sz="24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Costi </a:t>
            </a:r>
            <a:r>
              <a:rPr lang="it-IT" sz="24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variabili + Costi fissi</a:t>
            </a:r>
          </a:p>
        </p:txBody>
      </p:sp>
      <p:sp>
        <p:nvSpPr>
          <p:cNvPr id="12" name="Uguale 11"/>
          <p:cNvSpPr/>
          <p:nvPr/>
        </p:nvSpPr>
        <p:spPr>
          <a:xfrm>
            <a:off x="4283968" y="1052736"/>
            <a:ext cx="601216" cy="50226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042895" y="1556792"/>
            <a:ext cx="3601113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variabili</a:t>
            </a:r>
          </a:p>
          <a:p>
            <a:pPr algn="ctr"/>
            <a:endParaRPr lang="it-IT" b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Aratura e dissodamento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Sementi e trapianti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Fertilizzanti, letame, pacciame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Pesticidi e erbicidi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Energia e carburante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Lavoro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Manutenzione e riparazione </a:t>
            </a:r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macchine e attrezzi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Affitto dell’attrezzatura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Celle frigorifere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Trasporti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Spese per l’irrigazione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Altri materiali ( imballaggi x la frutta)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Tenuta dei registi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di certificazione</a:t>
            </a:r>
          </a:p>
          <a:p>
            <a:endParaRPr lang="it-IT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it-IT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102228" y="1556792"/>
            <a:ext cx="40198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Costi </a:t>
            </a:r>
            <a:r>
              <a:rPr lang="it-IT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fissi</a:t>
            </a:r>
          </a:p>
          <a:p>
            <a:pPr algn="ctr"/>
            <a:endParaRPr lang="it-IT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Acquisto e affitto della terra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Tasse sulla terra e costi amministrativi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Interessi sui finanziamenti agricoli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Ammortamenti </a:t>
            </a:r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fabbricati, </a:t>
            </a: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macchine e attrezzature </a:t>
            </a:r>
            <a:endParaRPr lang="it-IT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Interessi </a:t>
            </a: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assicurazioni</a:t>
            </a: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99" y="5918714"/>
            <a:ext cx="887316" cy="887316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6804248" y="6143148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0" name="Immagine 19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89987" y="2459797"/>
            <a:ext cx="8167419" cy="44255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sz="2000" dirty="0">
                <a:effectLst/>
                <a:latin typeface="Calibri" pitchFamily="34" charset="0"/>
              </a:rPr>
              <a:t>indagine campionaria istituita nel 1965 dal Consiglio della CEE con Regolamento (CEE) n. 79/65</a:t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PER</a:t>
            </a:r>
            <a:r>
              <a:rPr lang="it-IT" sz="2000" dirty="0" smtClean="0">
                <a:effectLst/>
                <a:latin typeface="Calibri" pitchFamily="34" charset="0"/>
              </a:rPr>
              <a:t> </a:t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>raccogliere informazioni </a:t>
            </a:r>
            <a:r>
              <a:rPr lang="it-IT" sz="2000" dirty="0">
                <a:effectLst/>
                <a:latin typeface="Calibri" pitchFamily="34" charset="0"/>
              </a:rPr>
              <a:t>sulla situazione </a:t>
            </a:r>
            <a:r>
              <a:rPr lang="it-IT" sz="2000" dirty="0" smtClean="0">
                <a:effectLst/>
                <a:latin typeface="Calibri" pitchFamily="34" charset="0"/>
              </a:rPr>
              <a:t>economica delle </a:t>
            </a:r>
            <a:r>
              <a:rPr lang="it-IT" sz="2000" dirty="0">
                <a:effectLst/>
                <a:latin typeface="Calibri" pitchFamily="34" charset="0"/>
              </a:rPr>
              <a:t>aziende agricole </a:t>
            </a:r>
            <a:r>
              <a:rPr lang="it-IT" sz="2000" dirty="0" smtClean="0">
                <a:effectLst/>
                <a:latin typeface="Calibri" pitchFamily="34" charset="0"/>
              </a:rPr>
              <a:t>dei vari Paesi dell’UE</a:t>
            </a:r>
            <a:r>
              <a:rPr lang="it-IT" sz="2000" dirty="0">
                <a:effectLst/>
                <a:latin typeface="Calibri" pitchFamily="34" charset="0"/>
              </a:rPr>
              <a:t>. </a:t>
            </a: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SI TRATTA DI</a:t>
            </a:r>
            <a:r>
              <a:rPr lang="it-IT" sz="2000" dirty="0">
                <a:effectLst/>
                <a:latin typeface="Calibri" pitchFamily="34" charset="0"/>
              </a:rPr>
              <a:t/>
            </a:r>
            <a:br>
              <a:rPr lang="it-IT" sz="2000" dirty="0">
                <a:effectLst/>
                <a:latin typeface="Calibri" pitchFamily="34" charset="0"/>
              </a:rPr>
            </a:br>
            <a:r>
              <a:rPr lang="it-IT" sz="2000" dirty="0" smtClean="0">
                <a:effectLst/>
                <a:latin typeface="Calibri" pitchFamily="34" charset="0"/>
              </a:rPr>
              <a:t>uno strumento informativo che supporta la Commissione europea nel processo decisionale inerente alla gestione e allo sviluppo della Politica Agricola Comune. </a:t>
            </a:r>
            <a: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/>
            </a:r>
            <a:b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GESTITO DA</a:t>
            </a:r>
            <a:r>
              <a:rPr lang="it-IT" sz="2000" dirty="0" smtClean="0">
                <a:effectLst/>
                <a:latin typeface="Calibri" pitchFamily="34" charset="0"/>
              </a:rPr>
              <a:t/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>
                <a:effectLst/>
                <a:latin typeface="Calibri" pitchFamily="34" charset="0"/>
              </a:rPr>
              <a:t>un’agenzia di collegamento </a:t>
            </a:r>
            <a:r>
              <a:rPr lang="it-IT" sz="2000" dirty="0" smtClean="0">
                <a:effectLst/>
                <a:latin typeface="Calibri" pitchFamily="34" charset="0"/>
              </a:rPr>
              <a:t>a cui, a </a:t>
            </a:r>
            <a:r>
              <a:rPr lang="it-IT" sz="2000" dirty="0">
                <a:effectLst/>
                <a:latin typeface="Calibri" pitchFamily="34" charset="0"/>
              </a:rPr>
              <a:t>livello </a:t>
            </a:r>
            <a:r>
              <a:rPr lang="it-IT" sz="2000" dirty="0" smtClean="0">
                <a:effectLst/>
                <a:latin typeface="Calibri" pitchFamily="34" charset="0"/>
              </a:rPr>
              <a:t>nazionale, è affidata </a:t>
            </a:r>
            <a:r>
              <a:rPr lang="it-IT" sz="2000" dirty="0">
                <a:effectLst/>
                <a:latin typeface="Calibri" pitchFamily="34" charset="0"/>
              </a:rPr>
              <a:t>la </a:t>
            </a:r>
            <a:r>
              <a:rPr lang="it-IT" sz="2000" dirty="0" smtClean="0">
                <a:effectLst/>
                <a:latin typeface="Calibri" pitchFamily="34" charset="0"/>
              </a:rPr>
              <a:t>creazione, la gestione e la raccolta dati della RICA</a:t>
            </a:r>
            <a:br>
              <a:rPr lang="it-IT" sz="2000" dirty="0" smtClean="0">
                <a:effectLst/>
                <a:latin typeface="Calibri" pitchFamily="34" charset="0"/>
              </a:rPr>
            </a:br>
            <a:r>
              <a:rPr lang="it-IT" sz="2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IN ITALIA</a:t>
            </a:r>
            <a:r>
              <a:rPr lang="it-IT" sz="2000" dirty="0">
                <a:solidFill>
                  <a:schemeClr val="accent1"/>
                </a:solidFill>
                <a:effectLst/>
                <a:latin typeface="Calibri" pitchFamily="34" charset="0"/>
              </a:rPr>
              <a:t/>
            </a:r>
            <a:br>
              <a:rPr lang="it-IT" sz="2000" dirty="0">
                <a:solidFill>
                  <a:schemeClr val="accent1"/>
                </a:solidFill>
                <a:effectLst/>
                <a:latin typeface="Calibri" pitchFamily="34" charset="0"/>
              </a:rPr>
            </a:br>
            <a:r>
              <a:rPr lang="it-IT" sz="2000" dirty="0" smtClean="0"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</a:rPr>
              <a:t>è il CREA (</a:t>
            </a:r>
            <a:r>
              <a:rPr lang="it-IT" sz="2000" i="1" dirty="0" smtClean="0">
                <a:effectLst/>
                <a:latin typeface="Calibri" pitchFamily="34" charset="0"/>
              </a:rPr>
              <a:t>ex</a:t>
            </a:r>
            <a:r>
              <a:rPr lang="it-IT" sz="2000" dirty="0" smtClean="0">
                <a:effectLst/>
                <a:latin typeface="Calibri" pitchFamily="34" charset="0"/>
              </a:rPr>
              <a:t> INEA), DPR </a:t>
            </a:r>
            <a:r>
              <a:rPr lang="it-IT" sz="2000" dirty="0">
                <a:effectLst/>
                <a:latin typeface="Calibri" pitchFamily="34" charset="0"/>
              </a:rPr>
              <a:t>n. 1708/65</a:t>
            </a:r>
            <a:br>
              <a:rPr lang="it-IT" sz="2000" dirty="0">
                <a:effectLst/>
                <a:latin typeface="Calibri" pitchFamily="34" charset="0"/>
              </a:rPr>
            </a:br>
            <a:endParaRPr lang="it-IT" sz="2000" dirty="0">
              <a:effectLst/>
              <a:latin typeface="Calibri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3568" y="6165304"/>
            <a:ext cx="7704856" cy="692696"/>
          </a:xfrm>
        </p:spPr>
        <p:txBody>
          <a:bodyPr>
            <a:noAutofit/>
          </a:bodyPr>
          <a:lstStyle/>
          <a:p>
            <a:r>
              <a:rPr lang="it-IT" sz="1500" dirty="0" smtClean="0"/>
              <a:t> 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85404" y="279931"/>
            <a:ext cx="7014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Cos’è la </a:t>
            </a:r>
            <a:r>
              <a:rPr lang="it-IT" sz="36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RICA</a:t>
            </a:r>
            <a:endParaRPr lang="it-IT" sz="36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258186" y="908720"/>
            <a:ext cx="669121" cy="425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872280"/>
            <a:ext cx="887316" cy="8873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6804248" y="6143149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Immagine 12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809200"/>
            <a:ext cx="9144000" cy="4500120"/>
          </a:xfrm>
        </p:spPr>
        <p:txBody>
          <a:bodyPr/>
          <a:lstStyle/>
          <a:p>
            <a:pPr algn="l">
              <a:lnSpc>
                <a:spcPts val="2200"/>
              </a:lnSpc>
              <a:spcBef>
                <a:spcPts val="1200"/>
              </a:spcBef>
              <a:tabLst>
                <a:tab pos="4216400" algn="l"/>
              </a:tabLst>
            </a:pPr>
            <a:r>
              <a:rPr lang="it-IT" sz="24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Campo di osservazione </a:t>
            </a:r>
            <a:r>
              <a:rPr lang="it-IT" sz="24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solo le aziende commerciali</a:t>
            </a:r>
            <a:br>
              <a:rPr lang="it-IT" sz="24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/>
            </a:r>
            <a:b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b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Piano </a:t>
            </a: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>di campionamento </a:t>
            </a: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basato sui dati di: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Censimento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SPA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altre indagini ISTAT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/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>Campione</a:t>
            </a: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 	casuale stratificato per 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Regione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OTE 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- Classe Dimensione Economica 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/>
            </a:r>
            <a:b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>Numerosità del campione</a:t>
            </a: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11.000 aziende</a:t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/>
            </a:r>
            <a:b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b="1" dirty="0">
                <a:effectLst/>
                <a:latin typeface="Calibri" pitchFamily="34" charset="0"/>
                <a:cs typeface="Calibri" panose="020F0502020204030204" pitchFamily="34" charset="0"/>
              </a:rPr>
              <a:t>Informazioni raccolte</a:t>
            </a:r>
            <a:r>
              <a:rPr lang="it-IT" sz="2400" dirty="0">
                <a:effectLst/>
                <a:latin typeface="Calibri" pitchFamily="34" charset="0"/>
                <a:cs typeface="Calibri" panose="020F0502020204030204" pitchFamily="34" charset="0"/>
              </a:rPr>
              <a:t>	1.200 variabili </a:t>
            </a:r>
            <a:r>
              <a:rPr lang="it-IT" sz="2400" dirty="0" smtClean="0">
                <a:effectLst/>
                <a:latin typeface="Calibri" pitchFamily="34" charset="0"/>
                <a:cs typeface="Calibri" panose="020F0502020204030204" pitchFamily="34" charset="0"/>
              </a:rPr>
              <a:t>tecnico-economiche</a:t>
            </a:r>
            <a:br>
              <a:rPr lang="it-IT" sz="2400" dirty="0" smtClean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 smtClean="0">
                <a:effectLst/>
                <a:latin typeface="Calibri" pitchFamily="34" charset="0"/>
                <a:cs typeface="Calibri" panose="020F0502020204030204" pitchFamily="34" charset="0"/>
              </a:rPr>
              <a:t> </a:t>
            </a:r>
            <a:br>
              <a:rPr lang="it-IT" sz="2400" dirty="0" smtClean="0">
                <a:effectLst/>
                <a:latin typeface="Calibri" pitchFamily="34" charset="0"/>
                <a:cs typeface="Calibri" panose="020F0502020204030204" pitchFamily="34" charset="0"/>
              </a:rPr>
            </a:br>
            <a:r>
              <a:rPr lang="it-IT" sz="2400" dirty="0" smtClean="0">
                <a:effectLst/>
                <a:latin typeface="Calibri" pitchFamily="34" charset="0"/>
                <a:cs typeface="Calibri" panose="020F0502020204030204" pitchFamily="34" charset="0"/>
              </a:rPr>
              <a:t>Le aziende sono rilevate attraverso un’apposita metodologia che consente la rilevazione di un numero più ampio di variabili rispetto a quello stabilite dall’UE </a:t>
            </a:r>
            <a:endParaRPr lang="it-IT" sz="2400" dirty="0">
              <a:effectLst/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6093296"/>
            <a:ext cx="7488832" cy="1075184"/>
          </a:xfrm>
        </p:spPr>
        <p:txBody>
          <a:bodyPr>
            <a:noAutofit/>
          </a:bodyPr>
          <a:lstStyle/>
          <a:p>
            <a:endParaRPr lang="it-IT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5496" y="156105"/>
            <a:ext cx="72007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b="1" dirty="0">
                <a:solidFill>
                  <a:schemeClr val="tx2"/>
                </a:solidFill>
                <a:latin typeface="Calibri" pitchFamily="34" charset="0"/>
                <a:ea typeface="+mj-ea"/>
                <a:cs typeface="Calibri" panose="020F0502020204030204" pitchFamily="34" charset="0"/>
              </a:rPr>
              <a:t>Il </a:t>
            </a:r>
            <a:r>
              <a:rPr lang="it-IT" sz="2700" b="1" dirty="0" smtClean="0">
                <a:solidFill>
                  <a:schemeClr val="tx2"/>
                </a:solidFill>
                <a:latin typeface="Calibri" pitchFamily="34" charset="0"/>
                <a:ea typeface="+mj-ea"/>
                <a:cs typeface="Calibri" panose="020F0502020204030204" pitchFamily="34" charset="0"/>
              </a:rPr>
              <a:t>campione RICA in Italia: alcune </a:t>
            </a:r>
            <a:r>
              <a:rPr lang="it-IT" sz="2700" b="1" dirty="0">
                <a:solidFill>
                  <a:schemeClr val="tx2"/>
                </a:solidFill>
                <a:latin typeface="Calibri" pitchFamily="34" charset="0"/>
                <a:ea typeface="+mj-ea"/>
                <a:cs typeface="Calibri" panose="020F0502020204030204" pitchFamily="34" charset="0"/>
              </a:rPr>
              <a:t>caratteristiche</a:t>
            </a:r>
          </a:p>
        </p:txBody>
      </p:sp>
      <p:sp>
        <p:nvSpPr>
          <p:cNvPr id="8" name="Freccia a destra 7"/>
          <p:cNvSpPr/>
          <p:nvPr/>
        </p:nvSpPr>
        <p:spPr>
          <a:xfrm>
            <a:off x="3923928" y="902605"/>
            <a:ext cx="314556" cy="360040"/>
          </a:xfrm>
          <a:prstGeom prst="rightArrow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3923928" y="1513360"/>
            <a:ext cx="314556" cy="360040"/>
          </a:xfrm>
          <a:prstGeom prst="rightArrow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3923928" y="2881512"/>
            <a:ext cx="314556" cy="360040"/>
          </a:xfrm>
          <a:prstGeom prst="rightArrow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6135419"/>
            <a:ext cx="887316" cy="74996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4627"/>
            <a:ext cx="1885829" cy="887315"/>
          </a:xfrm>
          <a:prstGeom prst="rect">
            <a:avLst/>
          </a:prstGeom>
        </p:spPr>
      </p:pic>
      <p:sp>
        <p:nvSpPr>
          <p:cNvPr id="12" name="Freccia a destra 11"/>
          <p:cNvSpPr/>
          <p:nvPr/>
        </p:nvSpPr>
        <p:spPr>
          <a:xfrm>
            <a:off x="3923928" y="4259189"/>
            <a:ext cx="314556" cy="360040"/>
          </a:xfrm>
          <a:prstGeom prst="rightArrow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reccia a destra 16"/>
          <p:cNvSpPr/>
          <p:nvPr/>
        </p:nvSpPr>
        <p:spPr>
          <a:xfrm>
            <a:off x="3923928" y="4835253"/>
            <a:ext cx="314556" cy="360040"/>
          </a:xfrm>
          <a:prstGeom prst="rightArrow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794412" y="6135418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9" name="Immagine 18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40" y="5873784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7808" y="2222867"/>
            <a:ext cx="7772400" cy="2664296"/>
          </a:xfrm>
        </p:spPr>
        <p:txBody>
          <a:bodyPr/>
          <a:lstStyle/>
          <a:p>
            <a:pPr lvl="0" algn="l"/>
            <a:r>
              <a:rPr lang="it-IT" sz="1600" dirty="0"/>
              <a:t/>
            </a:r>
            <a:br>
              <a:rPr lang="it-IT" sz="1600" dirty="0"/>
            </a:br>
            <a:endParaRPr lang="it-IT" sz="1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5870376"/>
            <a:ext cx="8496944" cy="798984"/>
          </a:xfrm>
        </p:spPr>
        <p:txBody>
          <a:bodyPr>
            <a:noAutofit/>
          </a:bodyPr>
          <a:lstStyle/>
          <a:p>
            <a:endParaRPr lang="it-IT" sz="1500" dirty="0"/>
          </a:p>
          <a:p>
            <a:r>
              <a:rPr lang="it-IT" sz="1500" dirty="0"/>
              <a:t> </a:t>
            </a:r>
            <a:endParaRPr lang="it-IT" sz="1500" b="1" dirty="0" smtClean="0"/>
          </a:p>
          <a:p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55576" y="260648"/>
            <a:ext cx="7031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Contenuto informativo della BD RICA italiana</a:t>
            </a:r>
          </a:p>
        </p:txBody>
      </p:sp>
      <p:graphicFrame>
        <p:nvGraphicFramePr>
          <p:cNvPr id="9" name="Segnaposto contenut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473298"/>
              </p:ext>
            </p:extLst>
          </p:nvPr>
        </p:nvGraphicFramePr>
        <p:xfrm>
          <a:off x="251520" y="1059284"/>
          <a:ext cx="8712968" cy="4962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magin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6785519" y="6143150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magine 14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3" y="332656"/>
            <a:ext cx="8784976" cy="5174907"/>
          </a:xfrm>
        </p:spPr>
        <p:txBody>
          <a:bodyPr/>
          <a:lstStyle/>
          <a:p>
            <a:pPr algn="l">
              <a:tabLst>
                <a:tab pos="355600" algn="l"/>
                <a:tab pos="2692400" algn="l"/>
              </a:tabLst>
            </a:pPr>
            <a:r>
              <a:rPr lang="it-IT" sz="2100" dirty="0" smtClean="0">
                <a:effectLst/>
                <a:latin typeface="Calibri" panose="020F0502020204030204" pitchFamily="34" charset="0"/>
              </a:rPr>
              <a:t>Nel </a:t>
            </a:r>
            <a:r>
              <a:rPr lang="it-IT" sz="2100" dirty="0">
                <a:effectLst/>
                <a:latin typeface="Calibri" pitchFamily="34" charset="0"/>
              </a:rPr>
              <a:t>campione RICA è compreso un sottocampione di aziende biologiche</a:t>
            </a:r>
            <a:br>
              <a:rPr lang="it-IT" sz="2100" dirty="0">
                <a:effectLst/>
                <a:latin typeface="Calibri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>individuate mediante la rilevazione di:</a:t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>		- certificazione aziendale;</a:t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>		-</a:t>
            </a:r>
            <a:r>
              <a:rPr lang="it-IT" sz="2100" dirty="0">
                <a:effectLst/>
                <a:latin typeface="Calibri" pitchFamily="34" charset="0"/>
              </a:rPr>
              <a:t> </a:t>
            </a:r>
            <a:r>
              <a:rPr lang="it-IT" sz="2100" dirty="0" smtClean="0">
                <a:effectLst/>
                <a:latin typeface="Calibri" panose="020F0502020204030204" pitchFamily="34" charset="0"/>
              </a:rPr>
              <a:t>certificazione di processo;</a:t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>		-</a:t>
            </a:r>
            <a:r>
              <a:rPr lang="it-IT" sz="2100" dirty="0">
                <a:effectLst/>
                <a:latin typeface="Calibri" pitchFamily="34" charset="0"/>
              </a:rPr>
              <a:t> </a:t>
            </a:r>
            <a:r>
              <a:rPr lang="it-IT" sz="2100" dirty="0" smtClean="0">
                <a:effectLst/>
                <a:latin typeface="Calibri" panose="020F0502020204030204" pitchFamily="34" charset="0"/>
              </a:rPr>
              <a:t>certificazione di prodotto.</a:t>
            </a:r>
            <a:r>
              <a:rPr lang="it-IT" sz="2100" dirty="0">
                <a:effectLst/>
                <a:latin typeface="Calibri" pitchFamily="34" charset="0"/>
              </a:rPr>
              <a:t/>
            </a:r>
            <a:br>
              <a:rPr lang="it-IT" sz="2100" dirty="0">
                <a:effectLst/>
                <a:latin typeface="Calibri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>I dati raccolti sono verificati mediante incrocio con i produttori presenti nell’elenco degli operatori biologici italiani gestito </a:t>
            </a:r>
            <a:r>
              <a:rPr lang="it-IT" sz="2100" dirty="0">
                <a:effectLst/>
                <a:latin typeface="Calibri" pitchFamily="34" charset="0"/>
              </a:rPr>
              <a:t>dal </a:t>
            </a:r>
            <a:r>
              <a:rPr lang="it-IT" sz="2100" dirty="0" smtClean="0">
                <a:effectLst/>
                <a:latin typeface="Calibri" panose="020F0502020204030204" pitchFamily="34" charset="0"/>
              </a:rPr>
              <a:t>SIAN</a:t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>
                <a:effectLst/>
                <a:latin typeface="Calibri" pitchFamily="34" charset="0"/>
              </a:rPr>
              <a:t/>
            </a:r>
            <a:br>
              <a:rPr lang="it-IT" sz="2100" dirty="0">
                <a:effectLst/>
                <a:latin typeface="Calibri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>
                <a:effectLst/>
                <a:latin typeface="Calibri" panose="020F0502020204030204" pitchFamily="34" charset="0"/>
              </a:rPr>
              <a:t/>
            </a:r>
            <a:br>
              <a:rPr lang="it-IT" sz="2100" dirty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>
                <a:effectLst/>
                <a:latin typeface="Calibri" panose="020F0502020204030204" pitchFamily="34" charset="0"/>
              </a:rPr>
              <a:t/>
            </a:r>
            <a:br>
              <a:rPr lang="it-IT" sz="2100" dirty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r>
              <a:rPr lang="it-IT" sz="2100" dirty="0" smtClean="0">
                <a:effectLst/>
                <a:latin typeface="Calibri" panose="020F0502020204030204" pitchFamily="34" charset="0"/>
              </a:rPr>
              <a:t/>
            </a:r>
            <a:br>
              <a:rPr lang="it-IT" sz="2100" dirty="0" smtClean="0">
                <a:effectLst/>
                <a:latin typeface="Calibri" panose="020F0502020204030204" pitchFamily="34" charset="0"/>
              </a:rPr>
            </a:br>
            <a:endParaRPr lang="it-IT" sz="2100" dirty="0">
              <a:effectLst/>
              <a:latin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11663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RICA </a:t>
            </a:r>
            <a:r>
              <a:rPr lang="it-IT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 l’agricoltura biologica</a:t>
            </a:r>
            <a:endParaRPr lang="it-IT" sz="2800" b="1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5" y="5975033"/>
            <a:ext cx="887316" cy="88731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627"/>
            <a:ext cx="1525788" cy="887315"/>
          </a:xfrm>
          <a:prstGeom prst="rect">
            <a:avLst/>
          </a:prstGeom>
        </p:spPr>
      </p:pic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422688"/>
              </p:ext>
            </p:extLst>
          </p:nvPr>
        </p:nvGraphicFramePr>
        <p:xfrm>
          <a:off x="1619673" y="2996952"/>
          <a:ext cx="5918326" cy="2200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318"/>
                <a:gridCol w="4782008"/>
              </a:tblGrid>
              <a:tr h="4504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Anno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Produttori biologici presenti nella RICA 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1.105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  <a:endParaRPr lang="it-IT" sz="20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960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913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909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796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105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  <a:endParaRPr lang="it-IT" sz="20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767</a:t>
                      </a:r>
                      <a:endParaRPr lang="it-IT" sz="20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808403" y="6143148"/>
            <a:ext cx="147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Centro di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  <a:t>Politiche e </a:t>
            </a:r>
            <a:br>
              <a:rPr lang="it-IT" sz="1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it-IT" sz="1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Bioeconomia</a:t>
            </a:r>
            <a:endParaRPr lang="it-IT" sz="1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Immagine 1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brightnessContrast bright="-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64" y="5805265"/>
            <a:ext cx="937260" cy="98421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81263" y="5373216"/>
            <a:ext cx="770360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1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Campione non rappresentativo dell’universo delle aziende biologiche nazionali </a:t>
            </a:r>
            <a:r>
              <a:rPr lang="it-IT" sz="21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MA</a:t>
            </a:r>
            <a:r>
              <a:rPr lang="it-IT" sz="21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it-IT" sz="21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fornisce molte informazioni utili per l’analisi tecnica ed economica delle aziende biologiche</a:t>
            </a:r>
            <a:endParaRPr lang="it-IT" sz="21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4769</TotalTime>
  <Words>1015</Words>
  <Application>Microsoft Office PowerPoint</Application>
  <PresentationFormat>Presentazione su schermo (4:3)</PresentationFormat>
  <Paragraphs>483</Paragraphs>
  <Slides>16</Slides>
  <Notes>14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Executive</vt:lpstr>
      <vt:lpstr>I costi di produzione delle olive biologiche e del grano duro biologico  Simonetta De Leo &amp; Laura Viganò</vt:lpstr>
      <vt:lpstr>                                                                 Performance economiche delle aziende biologiche: cosa dice la letteratura   Costi di produzione: variabili e  fissi  Costi di produzione e margini lordi attraverso la RICA  Costi e margini lordi del grano duro  Costi e margini lordi dell’olivo     </vt:lpstr>
      <vt:lpstr>                                                                 Performance economiche dipendono da:   - le rese  - i costi di produzione   - la corresponsione di un premium price    - il sostegno delle politiche (di mercato e agroambientali)   - la capacità di gestione dell’imprenditore  Molti studi hanno posto a confronto il sistema di produzione biologico e quello convenzionale con riguardo a ciascun elemento  I risultati non sono sempre concordanti anche per diversità delle metodologie adottate e dei gruppi di confronto    </vt:lpstr>
      <vt:lpstr>                                                           -  Le aziende biologiche sono economicamente più redditizie, a dispetto delle rese  frequentemente più basse  -  Le rese delle colture biologiche sono più elevate in condizioni metereologiche  avverse  -  I ricavi più elevati sono dovuti al premium price e ai costi di produzione  tendenzialmente più bassi …   … anche se la discordanza degli studi riguardo alle componenti (es. costo del lavoro  e costo macchine) incluse nel calcolo dei costi variabili e fissi non consente di trarre  conclusioni certe sull’entità relativa di tali costi rispetto a quelle dei processi  produttivi convenzionali  -  La differenza di redditività tra i due sistemi è spesso determinata anche da  differenti abilità gestionali dell’agricoltore     </vt:lpstr>
      <vt:lpstr>Presentazione standard di PowerPoint</vt:lpstr>
      <vt:lpstr>indagine campionaria istituita nel 1965 dal Consiglio della CEE con Regolamento (CEE) n. 79/65 PER  raccogliere informazioni sulla situazione economica delle aziende agricole dei vari Paesi dell’UE.  SI TRATTA DI uno strumento informativo che supporta la Commissione europea nel processo decisionale inerente alla gestione e allo sviluppo della Politica Agricola Comune.  GESTITO DA un’agenzia di collegamento a cui, a livello nazionale, è affidata la creazione, la gestione e la raccolta dati della RICA IN ITALIA è il CREA (ex INEA), DPR n. 1708/65 </vt:lpstr>
      <vt:lpstr>Campo di osservazione  solo le aziende commerciali  Piano di campionamento  basato sui dati di:  - Censimento  - SPA  - altre indagini ISTAT  Campione  casuale stratificato per   - Regione  - OTE   - Classe Dimensione Economica   Numerosità del campione 11.000 aziende  Informazioni raccolte 1.200 variabili tecnico-economiche   Le aziende sono rilevate attraverso un’apposita metodologia che consente la rilevazione di un numero più ampio di variabili rispetto a quello stabilite dall’UE </vt:lpstr>
      <vt:lpstr> </vt:lpstr>
      <vt:lpstr>Nel campione RICA è compreso un sottocampione di aziende biologiche individuate mediante la rilevazione di:   - certificazione aziendale;   - certificazione di processo;   - certificazione di prodotto. I dati raccolti sono verificati mediante incrocio con i produttori presenti nell’elenco degli operatori biologici italiani gestito dal SIAN        </vt:lpstr>
      <vt:lpstr>                </vt:lpstr>
      <vt:lpstr>                 </vt:lpstr>
      <vt:lpstr>                 </vt:lpstr>
      <vt:lpstr>                 </vt:lpstr>
      <vt:lpstr>                </vt:lpstr>
      <vt:lpstr>                </vt:lpstr>
      <vt:lpstr>Grazie per l’attenzione! (simonetta.deleo@crea.gov.it, laura.vigano@crea.gov.it )    </vt:lpstr>
    </vt:vector>
  </TitlesOfParts>
  <Company>A 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di selezione RICA ITALIA 2016</dc:title>
  <dc:creator>Alfonso Scardera</dc:creator>
  <cp:lastModifiedBy>antonio.sposicchi</cp:lastModifiedBy>
  <cp:revision>495</cp:revision>
  <cp:lastPrinted>2015-12-16T15:29:40Z</cp:lastPrinted>
  <dcterms:created xsi:type="dcterms:W3CDTF">2015-11-16T15:33:50Z</dcterms:created>
  <dcterms:modified xsi:type="dcterms:W3CDTF">2016-11-08T12:00:46Z</dcterms:modified>
</cp:coreProperties>
</file>